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1" r:id="rId3"/>
    <p:sldId id="258" r:id="rId4"/>
    <p:sldId id="266" r:id="rId5"/>
    <p:sldId id="267" r:id="rId6"/>
    <p:sldId id="260" r:id="rId7"/>
    <p:sldId id="261" r:id="rId8"/>
    <p:sldId id="262" r:id="rId9"/>
    <p:sldId id="259" r:id="rId10"/>
    <p:sldId id="269" r:id="rId11"/>
    <p:sldId id="265" r:id="rId12"/>
    <p:sldId id="272" r:id="rId13"/>
    <p:sldId id="273" r:id="rId14"/>
    <p:sldId id="263" r:id="rId15"/>
    <p:sldId id="280" r:id="rId16"/>
    <p:sldId id="281" r:id="rId17"/>
    <p:sldId id="257" r:id="rId18"/>
    <p:sldId id="270" r:id="rId19"/>
    <p:sldId id="264" r:id="rId20"/>
    <p:sldId id="274" r:id="rId21"/>
    <p:sldId id="278" r:id="rId22"/>
    <p:sldId id="279" r:id="rId23"/>
    <p:sldId id="275" r:id="rId24"/>
    <p:sldId id="282"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1" autoAdjust="0"/>
  </p:normalViewPr>
  <p:slideViewPr>
    <p:cSldViewPr snapToGrid="0" snapToObjects="1">
      <p:cViewPr varScale="1">
        <p:scale>
          <a:sx n="70" d="100"/>
          <a:sy n="70" d="100"/>
        </p:scale>
        <p:origin x="-1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17BD4-9C71-7140-AE04-7C544CEEB71D}" type="datetimeFigureOut">
              <a:rPr lang="en-US" smtClean="0"/>
              <a:t>23/03/12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ED6FC-C5FB-0C4F-9587-012CC55718C0}" type="slidenum">
              <a:rPr lang="en-US" smtClean="0"/>
              <a:t>‹#›</a:t>
            </a:fld>
            <a:endParaRPr lang="en-US"/>
          </a:p>
        </p:txBody>
      </p:sp>
    </p:spTree>
    <p:extLst>
      <p:ext uri="{BB962C8B-B14F-4D97-AF65-F5344CB8AC3E}">
        <p14:creationId xmlns:p14="http://schemas.microsoft.com/office/powerpoint/2010/main" val="3445181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maps.google.com.au/maps?f=q&amp;source=s_q&amp;hl=en&amp;geocode=&amp;q=Mother+of+Good+Counsel+School,+Cairns+North,+Queensland&amp;sll=-25.335448,135.745076&amp;sspn=39.716136,73.300781&amp;ie=UTF8&amp;hq=Mother+of+Good+Counsel+School,&amp;hnear=Cairns+North+Queensland&amp;ll=-16.89753,145.756474&amp;spn=0.02086,0.035791&amp;z=15"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Agenda for Library Assistant Meeting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19 March 2012</a:t>
            </a:r>
          </a:p>
          <a:p>
            <a:r>
              <a:rPr lang="en-US" sz="1200" b="0" kern="1200" dirty="0" smtClean="0">
                <a:solidFill>
                  <a:schemeClr val="tx1"/>
                </a:solidFill>
                <a:latin typeface="+mn-lt"/>
                <a:ea typeface="+mn-ea"/>
                <a:cs typeface="+mn-cs"/>
              </a:rPr>
              <a:t>Mother of Good Counsel, North Cairns</a:t>
            </a:r>
          </a:p>
          <a:p>
            <a:r>
              <a:rPr lang="en-US" sz="1200" b="0" kern="1200" dirty="0" smtClean="0">
                <a:solidFill>
                  <a:schemeClr val="tx1"/>
                </a:solidFill>
                <a:latin typeface="+mn-lt"/>
                <a:ea typeface="+mn-ea"/>
                <a:cs typeface="+mn-cs"/>
              </a:rPr>
              <a:t>394 Sheridan Street, Cairns North QLD 4870 (</a:t>
            </a:r>
            <a:r>
              <a:rPr lang="en-US" sz="1200" b="0" u="sng" kern="1200" dirty="0" smtClean="0">
                <a:solidFill>
                  <a:schemeClr val="tx1"/>
                </a:solidFill>
                <a:latin typeface="+mn-lt"/>
                <a:ea typeface="+mn-ea"/>
                <a:cs typeface="+mn-cs"/>
                <a:hlinkClick r:id="rId3"/>
              </a:rPr>
              <a:t>map)</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National Year of Reading</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Sharing events taking place in school libraries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is working well in the new library spaces?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Feedback and sharing on how new library spaces are working. </a:t>
            </a:r>
          </a:p>
          <a:p>
            <a:r>
              <a:rPr lang="en-US" sz="1200" b="0" kern="1200" dirty="0" smtClean="0">
                <a:solidFill>
                  <a:schemeClr val="tx1"/>
                </a:solidFill>
                <a:latin typeface="+mn-lt"/>
                <a:ea typeface="+mn-ea"/>
                <a:cs typeface="+mn-cs"/>
              </a:rPr>
              <a:t>What particular ideas are working well in at your school’s library e.g. new shelf markers &amp; signage? </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Using Statistics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Magpies Subscription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Demonstration : online database for sourcing literature for teachers around different topics and themes</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Online Catalogues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Updating your </a:t>
            </a:r>
            <a:r>
              <a:rPr lang="en-US" sz="1200" b="0" kern="1200" dirty="0" err="1" smtClean="0">
                <a:solidFill>
                  <a:schemeClr val="tx1"/>
                </a:solidFill>
                <a:latin typeface="+mn-lt"/>
                <a:ea typeface="+mn-ea"/>
                <a:cs typeface="+mn-cs"/>
              </a:rPr>
              <a:t>CMEweb</a:t>
            </a:r>
            <a:r>
              <a:rPr lang="en-US" sz="1200" b="0" kern="1200" dirty="0" smtClean="0">
                <a:solidFill>
                  <a:schemeClr val="tx1"/>
                </a:solidFill>
                <a:latin typeface="+mn-lt"/>
                <a:ea typeface="+mn-ea"/>
                <a:cs typeface="+mn-cs"/>
              </a:rPr>
              <a:t> Catalogue</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Library Assistant Position Description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Qualification allowance / Library certificate courses available</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Digital Signage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Sources of free images for making signs, displays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Make and Take Session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Promotional tools for the school library - Book tags - 'book talker book marks' </a:t>
            </a:r>
          </a:p>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3</a:t>
            </a:fld>
            <a:endParaRPr lang="en-US"/>
          </a:p>
        </p:txBody>
      </p:sp>
    </p:spTree>
    <p:extLst>
      <p:ext uri="{BB962C8B-B14F-4D97-AF65-F5344CB8AC3E}">
        <p14:creationId xmlns:p14="http://schemas.microsoft.com/office/powerpoint/2010/main" val="27089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kern="1200" dirty="0" smtClean="0">
                <a:solidFill>
                  <a:schemeClr val="tx1"/>
                </a:solidFill>
                <a:latin typeface="+mn-lt"/>
                <a:ea typeface="+mn-ea"/>
                <a:cs typeface="+mn-cs"/>
              </a:rPr>
              <a:t>Brown Bag Book Club</a:t>
            </a:r>
            <a:r>
              <a:rPr lang="en-US" sz="1200" b="0" i="0" u="none" kern="1200" dirty="0" smtClean="0">
                <a:solidFill>
                  <a:schemeClr val="tx1"/>
                </a:solidFill>
                <a:latin typeface="+mn-lt"/>
                <a:ea typeface="+mn-ea"/>
                <a:cs typeface="+mn-cs"/>
              </a:rPr>
              <a:t> meet every Friday afternoon.</a:t>
            </a:r>
          </a:p>
          <a:p>
            <a:endParaRPr lang="en-US" sz="1200" b="0" i="0" u="none" kern="1200" dirty="0" smtClean="0">
              <a:solidFill>
                <a:schemeClr val="tx1"/>
              </a:solidFill>
              <a:latin typeface="+mn-lt"/>
              <a:ea typeface="+mn-ea"/>
              <a:cs typeface="+mn-cs"/>
            </a:endParaRPr>
          </a:p>
          <a:p>
            <a:r>
              <a:rPr lang="en-US" sz="1200" b="0" i="0" u="none" kern="1200" dirty="0" smtClean="0">
                <a:solidFill>
                  <a:schemeClr val="tx1"/>
                </a:solidFill>
                <a:latin typeface="+mn-lt"/>
                <a:ea typeface="+mn-ea"/>
                <a:cs typeface="+mn-cs"/>
              </a:rPr>
              <a:t>Work with a teacher on this activity</a:t>
            </a:r>
          </a:p>
          <a:p>
            <a:r>
              <a:rPr lang="en-US" sz="1200" b="0" i="0" u="none" kern="1200" dirty="0" smtClean="0">
                <a:solidFill>
                  <a:schemeClr val="tx1"/>
                </a:solidFill>
                <a:latin typeface="+mn-lt"/>
                <a:ea typeface="+mn-ea"/>
                <a:cs typeface="+mn-cs"/>
              </a:rPr>
              <a:t>Teacher</a:t>
            </a:r>
            <a:r>
              <a:rPr lang="en-US" sz="1200" b="0" i="0" u="none" kern="1200" baseline="0" dirty="0" smtClean="0">
                <a:solidFill>
                  <a:schemeClr val="tx1"/>
                </a:solidFill>
                <a:latin typeface="+mn-lt"/>
                <a:ea typeface="+mn-ea"/>
                <a:cs typeface="+mn-cs"/>
              </a:rPr>
              <a:t> would need to ok the template for the reading response</a:t>
            </a:r>
            <a:endParaRPr lang="en-US" sz="1200" b="0" i="0" u="none" kern="1200" dirty="0" smtClean="0">
              <a:solidFill>
                <a:schemeClr val="tx1"/>
              </a:solidFill>
              <a:latin typeface="+mn-lt"/>
              <a:ea typeface="+mn-ea"/>
              <a:cs typeface="+mn-cs"/>
            </a:endParaRPr>
          </a:p>
          <a:p>
            <a:r>
              <a:rPr lang="en-US" sz="1200" b="0" i="0" u="none" kern="1200" dirty="0" smtClean="0">
                <a:solidFill>
                  <a:schemeClr val="tx1"/>
                </a:solidFill>
                <a:latin typeface="+mn-lt"/>
                <a:ea typeface="+mn-ea"/>
                <a:cs typeface="+mn-cs"/>
              </a:rPr>
              <a:t>Read a book</a:t>
            </a:r>
          </a:p>
          <a:p>
            <a:r>
              <a:rPr lang="en-US" sz="1200" b="0" i="0" u="none" kern="1200" dirty="0" smtClean="0">
                <a:solidFill>
                  <a:schemeClr val="tx1"/>
                </a:solidFill>
                <a:latin typeface="+mn-lt"/>
                <a:ea typeface="+mn-ea"/>
                <a:cs typeface="+mn-cs"/>
              </a:rPr>
              <a:t>Write a response</a:t>
            </a:r>
          </a:p>
          <a:p>
            <a:r>
              <a:rPr lang="en-US" sz="1200" b="0" i="0" u="none" kern="1200" dirty="0" smtClean="0">
                <a:solidFill>
                  <a:schemeClr val="tx1"/>
                </a:solidFill>
                <a:latin typeface="+mn-lt"/>
                <a:ea typeface="+mn-ea"/>
                <a:cs typeface="+mn-cs"/>
              </a:rPr>
              <a:t>When complete bag</a:t>
            </a:r>
            <a:r>
              <a:rPr lang="en-US" sz="1200" b="0" i="0" u="none" kern="1200" baseline="0" dirty="0" smtClean="0">
                <a:solidFill>
                  <a:schemeClr val="tx1"/>
                </a:solidFill>
                <a:latin typeface="+mn-lt"/>
                <a:ea typeface="+mn-ea"/>
                <a:cs typeface="+mn-cs"/>
              </a:rPr>
              <a:t> is filled with popcorn</a:t>
            </a:r>
          </a:p>
          <a:p>
            <a:r>
              <a:rPr lang="en-US" sz="1200" b="0" i="0" u="none" kern="1200" baseline="0" dirty="0" smtClean="0">
                <a:solidFill>
                  <a:schemeClr val="tx1"/>
                </a:solidFill>
                <a:latin typeface="+mn-lt"/>
                <a:ea typeface="+mn-ea"/>
                <a:cs typeface="+mn-cs"/>
              </a:rPr>
              <a:t>Discussion with others about the book.</a:t>
            </a:r>
            <a:endParaRPr lang="en-US" sz="1200" b="0" i="0" u="none" kern="1200" dirty="0" smtClean="0">
              <a:solidFill>
                <a:schemeClr val="tx1"/>
              </a:solidFill>
              <a:latin typeface="+mn-lt"/>
              <a:ea typeface="+mn-ea"/>
              <a:cs typeface="+mn-cs"/>
            </a:endParaRPr>
          </a:p>
          <a:p>
            <a:endParaRPr lang="en-US" sz="1200" b="0" i="0" u="none"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Choose a story to read at the beginning of the week.  This week, we read </a:t>
            </a:r>
            <a:r>
              <a:rPr lang="en-US" sz="1200" i="1" u="none" kern="1200" dirty="0" smtClean="0">
                <a:solidFill>
                  <a:schemeClr val="tx1"/>
                </a:solidFill>
                <a:latin typeface="+mn-lt"/>
                <a:ea typeface="+mn-ea"/>
                <a:cs typeface="+mn-cs"/>
              </a:rPr>
              <a:t>The Mitten</a:t>
            </a:r>
            <a:r>
              <a:rPr lang="en-US" sz="1200" i="0" u="none" kern="1200" dirty="0" smtClean="0">
                <a:solidFill>
                  <a:schemeClr val="tx1"/>
                </a:solidFill>
                <a:latin typeface="+mn-lt"/>
                <a:ea typeface="+mn-ea"/>
                <a:cs typeface="+mn-cs"/>
              </a:rPr>
              <a:t>. {</a:t>
            </a:r>
            <a:r>
              <a:rPr lang="en-US" sz="1200" i="1" u="none" kern="1200" dirty="0" smtClean="0">
                <a:solidFill>
                  <a:schemeClr val="tx1"/>
                </a:solidFill>
                <a:latin typeface="+mn-lt"/>
                <a:ea typeface="+mn-ea"/>
                <a:cs typeface="+mn-cs"/>
              </a:rPr>
              <a:t>We did a few whole group reader’s responses throughout the week…</a:t>
            </a:r>
            <a:r>
              <a:rPr lang="en-US" sz="1200" i="1" u="none" kern="1200" dirty="0" err="1" smtClean="0">
                <a:solidFill>
                  <a:schemeClr val="tx1"/>
                </a:solidFill>
                <a:latin typeface="+mn-lt"/>
                <a:ea typeface="+mn-ea"/>
                <a:cs typeface="+mn-cs"/>
              </a:rPr>
              <a:t>venn</a:t>
            </a:r>
            <a:r>
              <a:rPr lang="en-US" sz="1200" i="1" u="none" kern="1200" dirty="0" smtClean="0">
                <a:solidFill>
                  <a:schemeClr val="tx1"/>
                </a:solidFill>
                <a:latin typeface="+mn-lt"/>
                <a:ea typeface="+mn-ea"/>
                <a:cs typeface="+mn-cs"/>
              </a:rPr>
              <a:t> diagram, flow chart, story elements, etc</a:t>
            </a:r>
            <a:r>
              <a:rPr lang="en-US" sz="1200" i="0" u="none" kern="1200" dirty="0" smtClean="0">
                <a:solidFill>
                  <a:schemeClr val="tx1"/>
                </a:solidFill>
                <a:latin typeface="+mn-lt"/>
                <a:ea typeface="+mn-ea"/>
                <a:cs typeface="+mn-cs"/>
              </a:rPr>
              <a:t>.}  At some point during the week, have the kids fill out a graphic organizer/thinking map and glue it to a brown paper bag {</a:t>
            </a:r>
            <a:r>
              <a:rPr lang="en-US" sz="1200" i="1" u="none" kern="1200" dirty="0" smtClean="0">
                <a:solidFill>
                  <a:schemeClr val="tx1"/>
                </a:solidFill>
                <a:latin typeface="+mn-lt"/>
                <a:ea typeface="+mn-ea"/>
                <a:cs typeface="+mn-cs"/>
              </a:rPr>
              <a:t>lunch sack</a:t>
            </a:r>
            <a:r>
              <a:rPr lang="en-US" sz="1200" i="0" u="none" kern="1200" dirty="0" smtClean="0">
                <a:solidFill>
                  <a:schemeClr val="tx1"/>
                </a:solidFill>
                <a:latin typeface="+mn-lt"/>
                <a:ea typeface="+mn-ea"/>
                <a:cs typeface="+mn-cs"/>
              </a:rPr>
              <a:t>}.  I had my kids fill out a graphic organizer focusing on characters, setting, main idea, and author’s purpose.  Any kind of graphic organizer/thinking map/response to reading will do!</a:t>
            </a:r>
          </a:p>
          <a:p>
            <a:r>
              <a:rPr lang="en-US" sz="1200" i="0" u="none" kern="1200" dirty="0" smtClean="0">
                <a:solidFill>
                  <a:schemeClr val="tx1"/>
                </a:solidFill>
                <a:latin typeface="+mn-lt"/>
                <a:ea typeface="+mn-ea"/>
                <a:cs typeface="+mn-cs"/>
              </a:rPr>
              <a:t>The kids held on to their paper bags until this afternoon {Friday}.  We ended up having an odd number of kids in the class today, so I grouped the kids into 3’s.  We talked about book clubs and their purpose…the kids were SO on board!  As I was passing out the popcorn for their bags, I had the kids talk to their groups about whether or not they liked the book, why, and what part of the book was their favorite.  I heard some GOOD discussions!</a:t>
            </a:r>
          </a:p>
          <a:p>
            <a:r>
              <a:rPr lang="en-US" sz="1200" i="0" u="none" kern="1200" dirty="0" smtClean="0">
                <a:solidFill>
                  <a:schemeClr val="tx1"/>
                </a:solidFill>
                <a:latin typeface="+mn-lt"/>
                <a:ea typeface="+mn-ea"/>
                <a:cs typeface="+mn-cs"/>
              </a:rPr>
              <a:t>Once they had their popcorn, </a:t>
            </a:r>
            <a:r>
              <a:rPr lang="en-US" sz="1200" b="1" i="1" u="none" kern="1200" dirty="0" smtClean="0">
                <a:solidFill>
                  <a:schemeClr val="tx1"/>
                </a:solidFill>
                <a:latin typeface="+mn-lt"/>
                <a:ea typeface="+mn-ea"/>
                <a:cs typeface="+mn-cs"/>
              </a:rPr>
              <a:t>Brown Bag Book Club</a:t>
            </a:r>
            <a:r>
              <a:rPr lang="en-US" sz="1200" b="0" i="0" u="none" kern="1200" dirty="0" smtClean="0">
                <a:solidFill>
                  <a:schemeClr val="tx1"/>
                </a:solidFill>
                <a:latin typeface="+mn-lt"/>
                <a:ea typeface="+mn-ea"/>
                <a:cs typeface="+mn-cs"/>
              </a:rPr>
              <a:t> was in session!  I used these questions to guide discussion… </a:t>
            </a:r>
          </a:p>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10</a:t>
            </a:fld>
            <a:endParaRPr lang="en-US"/>
          </a:p>
        </p:txBody>
      </p:sp>
    </p:spTree>
    <p:extLst>
      <p:ext uri="{BB962C8B-B14F-4D97-AF65-F5344CB8AC3E}">
        <p14:creationId xmlns:p14="http://schemas.microsoft.com/office/powerpoint/2010/main" val="68231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12</a:t>
            </a:fld>
            <a:endParaRPr lang="en-US"/>
          </a:p>
        </p:txBody>
      </p:sp>
    </p:spTree>
    <p:extLst>
      <p:ext uri="{BB962C8B-B14F-4D97-AF65-F5344CB8AC3E}">
        <p14:creationId xmlns:p14="http://schemas.microsoft.com/office/powerpoint/2010/main" val="261830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13</a:t>
            </a:fld>
            <a:endParaRPr lang="en-US"/>
          </a:p>
        </p:txBody>
      </p:sp>
    </p:spTree>
    <p:extLst>
      <p:ext uri="{BB962C8B-B14F-4D97-AF65-F5344CB8AC3E}">
        <p14:creationId xmlns:p14="http://schemas.microsoft.com/office/powerpoint/2010/main" val="261830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14</a:t>
            </a:fld>
            <a:endParaRPr lang="en-US"/>
          </a:p>
        </p:txBody>
      </p:sp>
    </p:spTree>
    <p:extLst>
      <p:ext uri="{BB962C8B-B14F-4D97-AF65-F5344CB8AC3E}">
        <p14:creationId xmlns:p14="http://schemas.microsoft.com/office/powerpoint/2010/main" val="294922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 </a:t>
            </a:r>
            <a:r>
              <a:rPr lang="en-US" dirty="0" err="1" smtClean="0"/>
              <a:t>e</a:t>
            </a:r>
            <a:r>
              <a:rPr lang="en-US" baseline="0" dirty="0" err="1" smtClean="0"/>
              <a:t>books</a:t>
            </a:r>
            <a:r>
              <a:rPr lang="en-US" baseline="0" dirty="0" smtClean="0"/>
              <a:t> that can be read online</a:t>
            </a:r>
          </a:p>
          <a:p>
            <a:endParaRPr lang="en-US" dirty="0" smtClean="0"/>
          </a:p>
          <a:p>
            <a:r>
              <a:rPr lang="en-US" dirty="0" smtClean="0"/>
              <a:t>Need to add an email address to complete donation</a:t>
            </a:r>
          </a:p>
          <a:p>
            <a:r>
              <a:rPr lang="en-US" dirty="0" smtClean="0"/>
              <a:t>-</a:t>
            </a:r>
            <a:r>
              <a:rPr lang="en-US" baseline="0" dirty="0" smtClean="0"/>
              <a:t> Talk with IT technician about a generic account</a:t>
            </a:r>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20</a:t>
            </a:fld>
            <a:endParaRPr lang="en-US"/>
          </a:p>
        </p:txBody>
      </p:sp>
    </p:spTree>
    <p:extLst>
      <p:ext uri="{BB962C8B-B14F-4D97-AF65-F5344CB8AC3E}">
        <p14:creationId xmlns:p14="http://schemas.microsoft.com/office/powerpoint/2010/main" val="353431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2C9FE83-7C20-C045-A1A6-596BBF11D45E}" type="datetimeFigureOut">
              <a:rPr lang="en-US" smtClean="0"/>
              <a:t>23/03/12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194649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2C9FE83-7C20-C045-A1A6-596BBF11D45E}" type="datetimeFigureOut">
              <a:rPr lang="en-US" smtClean="0"/>
              <a:t>23/03/12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261131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2C9FE83-7C20-C045-A1A6-596BBF11D45E}" type="datetimeFigureOut">
              <a:rPr lang="en-US" smtClean="0"/>
              <a:t>23/03/12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6156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2C9FE83-7C20-C045-A1A6-596BBF11D45E}" type="datetimeFigureOut">
              <a:rPr lang="en-US" smtClean="0"/>
              <a:t>23/03/12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322336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2C9FE83-7C20-C045-A1A6-596BBF11D45E}" type="datetimeFigureOut">
              <a:rPr lang="en-US" smtClean="0"/>
              <a:t>23/03/12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10595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2C9FE83-7C20-C045-A1A6-596BBF11D45E}" type="datetimeFigureOut">
              <a:rPr lang="en-US" smtClean="0"/>
              <a:t>23/03/12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109303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2C9FE83-7C20-C045-A1A6-596BBF11D45E}" type="datetimeFigureOut">
              <a:rPr lang="en-US" smtClean="0"/>
              <a:t>23/03/12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291111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2C9FE83-7C20-C045-A1A6-596BBF11D45E}" type="datetimeFigureOut">
              <a:rPr lang="en-US" smtClean="0"/>
              <a:t>23/03/12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250053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9FE83-7C20-C045-A1A6-596BBF11D45E}" type="datetimeFigureOut">
              <a:rPr lang="en-US" smtClean="0"/>
              <a:t>23/03/12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287975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2C9FE83-7C20-C045-A1A6-596BBF11D45E}" type="datetimeFigureOut">
              <a:rPr lang="en-US" smtClean="0"/>
              <a:t>23/03/12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49251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2C9FE83-7C20-C045-A1A6-596BBF11D45E}" type="datetimeFigureOut">
              <a:rPr lang="en-US" smtClean="0"/>
              <a:t>23/03/12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376D3-AD13-1941-9756-24C97AF4CE0B}" type="slidenum">
              <a:rPr lang="en-US" smtClean="0"/>
              <a:t>‹#›</a:t>
            </a:fld>
            <a:endParaRPr lang="en-US"/>
          </a:p>
        </p:txBody>
      </p:sp>
    </p:spTree>
    <p:extLst>
      <p:ext uri="{BB962C8B-B14F-4D97-AF65-F5344CB8AC3E}">
        <p14:creationId xmlns:p14="http://schemas.microsoft.com/office/powerpoint/2010/main" val="3122687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9FE83-7C20-C045-A1A6-596BBF11D45E}" type="datetimeFigureOut">
              <a:rPr lang="en-US" smtClean="0"/>
              <a:t>23/03/12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376D3-AD13-1941-9756-24C97AF4CE0B}" type="slidenum">
              <a:rPr lang="en-US" smtClean="0"/>
              <a:t>‹#›</a:t>
            </a:fld>
            <a:endParaRPr lang="en-US"/>
          </a:p>
        </p:txBody>
      </p:sp>
    </p:spTree>
    <p:extLst>
      <p:ext uri="{BB962C8B-B14F-4D97-AF65-F5344CB8AC3E}">
        <p14:creationId xmlns:p14="http://schemas.microsoft.com/office/powerpoint/2010/main" val="398138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thefirstgradeparade.blogspot.com.au/search/label/Brown%20Bag%20Book%20Club"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www.facebook.com/photo.php?fbid=10150635741594471&amp;set=o.302465959802521&amp;type=1&amp;theat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flickr.com/photos/60399258@N00/se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hyperlink" Target="http://www.youtube.com/watch?feature=player_embedded&amp;v=Adzywe9xeIU"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hyperlink" Target="http://www.magpies.net.au" TargetMode="External"/><Relationship Id="rId4" Type="http://schemas.openxmlformats.org/officeDocument/2006/relationships/image" Target="../media/image16.png"/><Relationship Id="rId5" Type="http://schemas.openxmlformats.org/officeDocument/2006/relationships/hyperlink" Target="http://www.magpies.net.au/helpgenre.html" TargetMode="External"/><Relationship Id="rId1" Type="http://schemas.openxmlformats.org/officeDocument/2006/relationships/slideLayout" Target="../slideLayouts/slideLayout2.xml"/><Relationship Id="rId2" Type="http://schemas.openxmlformats.org/officeDocument/2006/relationships/hyperlink" Target="http://www.magpies.net.a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nsschoollibraries.weebly.com/uploads/1/0/6/6/10666760/2012_position_description_library_assistant_level_3_final.doc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franhughes/Documents/Fran%20docs/2012%20Library%20Assistant%20-%20Position%20Descriptions/re%20qualification%20allowanc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kevinandamanda.com/fonts/" TargetMode="External"/><Relationship Id="rId4" Type="http://schemas.openxmlformats.org/officeDocument/2006/relationships/hyperlink" Target="http://www.flickr.com/photos/60399258@N00/favorites/page1/?view=md" TargetMode="Externa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www.cagle.com/2010/09/jeff-stahlers-cartoon-for-92820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fab.com/inspiration/book-shel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youtu.be/3rw8hV7IwOM" TargetMode="External"/><Relationship Id="rId4" Type="http://schemas.openxmlformats.org/officeDocument/2006/relationships/image" Target="../media/image19.png"/><Relationship Id="rId5" Type="http://schemas.openxmlformats.org/officeDocument/2006/relationships/hyperlink" Target="http://www.wegivebooks.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jsyk/2759769357/in/faves-vblibrary/" TargetMode="External"/><Relationship Id="rId4" Type="http://schemas.openxmlformats.org/officeDocument/2006/relationships/image" Target="../media/image21.png"/><Relationship Id="rId5" Type="http://schemas.openxmlformats.org/officeDocument/2006/relationships/hyperlink" Target="http://www.impulsegamer.com/hardware/rockstar3.jpg" TargetMode="External"/><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hyperlink" Target="http://storynory.com"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nsschoollibraries.weebly.com/library-statistic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creativecommons.org/" TargetMode="Externa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ww.flickr.com/photos/vblibrary/page40/" TargetMode="External"/><Relationship Id="rId5" Type="http://schemas.openxmlformats.org/officeDocument/2006/relationships/image" Target="../media/image26.png"/><Relationship Id="rId6" Type="http://schemas.openxmlformats.org/officeDocument/2006/relationships/hyperlink" Target="http://www.flickr.com/photos/vblibrary/sets/72157628602442743/" TargetMode="External"/><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results?search_query=national+year+of+reading+2012&amp;oq=national+year+of+&amp;aq=0&amp;aqi=g2&amp;aql=&amp;gs_l=youtube-psuggest.1.0.0l2.411l4927l0l6565l18l18l0l5l5l3l339l2242l3j4j4j1l13l0." TargetMode="Externa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fairmont.com/royalyork/GuestServices/Restaurants/AfternoonTea.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flickr.com/photos/vblibrary/6877536033/sizes/m/in/photostrea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flickr.com/photos/vblibrary/6876852747/sizes/m/in/photostrea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flickr.com/photos/vblibrary/6829981078/in/set-72157629260379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215"/>
            <a:ext cx="7772400" cy="2454223"/>
          </a:xfrm>
        </p:spPr>
        <p:txBody>
          <a:bodyPr/>
          <a:lstStyle/>
          <a:p>
            <a:r>
              <a:rPr lang="en-US" dirty="0" smtClean="0">
                <a:solidFill>
                  <a:srgbClr val="FFFFFF"/>
                </a:solidFill>
                <a:latin typeface="Digs My Hart"/>
              </a:rPr>
              <a:t>Library Assistants</a:t>
            </a:r>
            <a:br>
              <a:rPr lang="en-US" dirty="0" smtClean="0">
                <a:solidFill>
                  <a:srgbClr val="FFFFFF"/>
                </a:solidFill>
                <a:latin typeface="Digs My Hart"/>
              </a:rPr>
            </a:br>
            <a:r>
              <a:rPr lang="en-US" dirty="0" smtClean="0">
                <a:solidFill>
                  <a:srgbClr val="FFFFFF"/>
                </a:solidFill>
                <a:latin typeface="Digs My Hart"/>
              </a:rPr>
              <a:t> </a:t>
            </a:r>
            <a:br>
              <a:rPr lang="en-US" dirty="0" smtClean="0">
                <a:solidFill>
                  <a:srgbClr val="FFFFFF"/>
                </a:solidFill>
                <a:latin typeface="Digs My Hart"/>
              </a:rPr>
            </a:br>
            <a:r>
              <a:rPr lang="en-US" dirty="0" smtClean="0">
                <a:solidFill>
                  <a:srgbClr val="FFFFFF"/>
                </a:solidFill>
                <a:latin typeface="Digs My Hart"/>
              </a:rPr>
              <a:t>Network Meeting</a:t>
            </a:r>
            <a:endParaRPr lang="en-US" dirty="0">
              <a:solidFill>
                <a:srgbClr val="FFFFFF"/>
              </a:solidFill>
              <a:latin typeface="Digs My Hart"/>
            </a:endParaRPr>
          </a:p>
        </p:txBody>
      </p:sp>
      <p:sp>
        <p:nvSpPr>
          <p:cNvPr id="3" name="Subtitle 2"/>
          <p:cNvSpPr>
            <a:spLocks noGrp="1"/>
          </p:cNvSpPr>
          <p:nvPr>
            <p:ph type="subTitle" idx="1"/>
          </p:nvPr>
        </p:nvSpPr>
        <p:spPr>
          <a:xfrm>
            <a:off x="685801" y="4505782"/>
            <a:ext cx="8034866" cy="1752600"/>
          </a:xfrm>
        </p:spPr>
        <p:txBody>
          <a:bodyPr>
            <a:normAutofit/>
          </a:bodyPr>
          <a:lstStyle/>
          <a:p>
            <a:r>
              <a:rPr lang="en-US" sz="2400" dirty="0" smtClean="0"/>
              <a:t>19 March 2012</a:t>
            </a:r>
          </a:p>
          <a:p>
            <a:r>
              <a:rPr lang="en-US" sz="2400" dirty="0" smtClean="0"/>
              <a:t>Term One</a:t>
            </a:r>
          </a:p>
          <a:p>
            <a:r>
              <a:rPr lang="en-US" sz="2400" dirty="0" smtClean="0"/>
              <a:t>At Mother of Good Counsel, North Cairns</a:t>
            </a:r>
            <a:endParaRPr lang="en-US" sz="2400" dirty="0"/>
          </a:p>
        </p:txBody>
      </p:sp>
      <p:pic>
        <p:nvPicPr>
          <p:cNvPr id="6" name="Picture 5" descr="Footer left wav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33" y="5659560"/>
            <a:ext cx="9144000" cy="1740310"/>
          </a:xfrm>
          <a:prstGeom prst="rect">
            <a:avLst/>
          </a:prstGeom>
        </p:spPr>
      </p:pic>
      <p:pic>
        <p:nvPicPr>
          <p:cNvPr id="9" name="Picture 8" descr="Footer left wav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 y="0"/>
            <a:ext cx="9075119" cy="1727200"/>
          </a:xfrm>
          <a:prstGeom prst="rect">
            <a:avLst/>
          </a:prstGeom>
        </p:spPr>
      </p:pic>
    </p:spTree>
    <p:extLst>
      <p:ext uri="{BB962C8B-B14F-4D97-AF65-F5344CB8AC3E}">
        <p14:creationId xmlns:p14="http://schemas.microsoft.com/office/powerpoint/2010/main" val="13840322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4554141" cy="6858000"/>
          </a:xfrm>
          <a:prstGeom prst="rect">
            <a:avLst/>
          </a:prstGeom>
        </p:spPr>
      </p:pic>
      <p:pic>
        <p:nvPicPr>
          <p:cNvPr id="7" name="Picture 6"/>
          <p:cNvPicPr>
            <a:picLocks noChangeAspect="1"/>
          </p:cNvPicPr>
          <p:nvPr/>
        </p:nvPicPr>
        <p:blipFill>
          <a:blip r:embed="rId4"/>
          <a:stretch>
            <a:fillRect/>
          </a:stretch>
        </p:blipFill>
        <p:spPr>
          <a:xfrm>
            <a:off x="4589859" y="38487"/>
            <a:ext cx="4554141" cy="6858000"/>
          </a:xfrm>
          <a:prstGeom prst="rect">
            <a:avLst/>
          </a:prstGeom>
        </p:spPr>
      </p:pic>
      <p:sp>
        <p:nvSpPr>
          <p:cNvPr id="2" name="Title 1"/>
          <p:cNvSpPr>
            <a:spLocks noGrp="1"/>
          </p:cNvSpPr>
          <p:nvPr>
            <p:ph type="title"/>
          </p:nvPr>
        </p:nvSpPr>
        <p:spPr>
          <a:xfrm>
            <a:off x="594862" y="5250844"/>
            <a:ext cx="3762103" cy="1648563"/>
          </a:xfrm>
        </p:spPr>
        <p:txBody>
          <a:bodyPr>
            <a:no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Brown Bag Book Club</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54140" y="6194483"/>
            <a:ext cx="4589859" cy="646331"/>
          </a:xfrm>
          <a:prstGeom prst="rect">
            <a:avLst/>
          </a:prstGeom>
          <a:solidFill>
            <a:schemeClr val="bg1">
              <a:lumMod val="75000"/>
            </a:schemeClr>
          </a:solidFill>
        </p:spPr>
        <p:txBody>
          <a:bodyPr wrap="square" rtlCol="0">
            <a:spAutoFit/>
          </a:bodyPr>
          <a:lstStyle/>
          <a:p>
            <a:r>
              <a:rPr lang="en-US" sz="1200" dirty="0" smtClean="0"/>
              <a:t>Copied under Part VB: </a:t>
            </a:r>
            <a:r>
              <a:rPr lang="en-US" sz="1200" dirty="0" smtClean="0">
                <a:solidFill>
                  <a:srgbClr val="FFFFFF"/>
                </a:solidFill>
                <a:hlinkClick r:id="rId5"/>
              </a:rPr>
              <a:t>http</a:t>
            </a:r>
            <a:r>
              <a:rPr lang="en-US" sz="1200" dirty="0">
                <a:solidFill>
                  <a:srgbClr val="FFFFFF"/>
                </a:solidFill>
                <a:hlinkClick r:id="rId5"/>
              </a:rPr>
              <a:t>://thefirstgradeparade.blogspot.com.au/search/label/Brown%20Bag%20Book%</a:t>
            </a:r>
            <a:r>
              <a:rPr lang="en-US" sz="1200" dirty="0" smtClean="0">
                <a:solidFill>
                  <a:srgbClr val="FFFFFF"/>
                </a:solidFill>
                <a:hlinkClick r:id="rId5"/>
              </a:rPr>
              <a:t>20Club</a:t>
            </a:r>
            <a:r>
              <a:rPr lang="en-US" sz="1200" dirty="0" smtClean="0">
                <a:solidFill>
                  <a:srgbClr val="FFFFFF"/>
                </a:solidFill>
              </a:rPr>
              <a:t> </a:t>
            </a:r>
            <a:endParaRPr lang="en-US" sz="1200" dirty="0">
              <a:solidFill>
                <a:srgbClr val="FFFFFF"/>
              </a:solidFill>
            </a:endParaRPr>
          </a:p>
        </p:txBody>
      </p:sp>
      <p:sp>
        <p:nvSpPr>
          <p:cNvPr id="9" name="Rectangle 8"/>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7489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777" y="0"/>
            <a:ext cx="7300019" cy="1143000"/>
          </a:xfrm>
        </p:spPr>
        <p:txBody>
          <a:bodyPr>
            <a:normAutofit/>
          </a:bodyPr>
          <a:lstStyle/>
          <a:p>
            <a:r>
              <a:rPr lang="en-US" dirty="0" smtClean="0"/>
              <a:t>Create </a:t>
            </a:r>
            <a:r>
              <a:rPr lang="en-US" dirty="0" smtClean="0">
                <a:latin typeface="Digs my hart"/>
                <a:cs typeface="Digs my hart"/>
              </a:rPr>
              <a:t>hype</a:t>
            </a:r>
            <a:r>
              <a:rPr lang="en-US" dirty="0" smtClean="0"/>
              <a:t> about new books</a:t>
            </a:r>
            <a:endParaRPr lang="en-US" dirty="0"/>
          </a:p>
        </p:txBody>
      </p:sp>
      <p:pic>
        <p:nvPicPr>
          <p:cNvPr id="4" name="Picture 3"/>
          <p:cNvPicPr>
            <a:picLocks noChangeAspect="1"/>
          </p:cNvPicPr>
          <p:nvPr/>
        </p:nvPicPr>
        <p:blipFill>
          <a:blip r:embed="rId2"/>
          <a:stretch>
            <a:fillRect/>
          </a:stretch>
        </p:blipFill>
        <p:spPr>
          <a:xfrm>
            <a:off x="918519" y="1143000"/>
            <a:ext cx="4754456" cy="4731093"/>
          </a:xfrm>
          <a:prstGeom prst="rect">
            <a:avLst/>
          </a:prstGeom>
        </p:spPr>
      </p:pic>
      <p:sp>
        <p:nvSpPr>
          <p:cNvPr id="7" name="TextBox 6"/>
          <p:cNvSpPr txBox="1"/>
          <p:nvPr/>
        </p:nvSpPr>
        <p:spPr>
          <a:xfrm>
            <a:off x="711778" y="6067238"/>
            <a:ext cx="4961198" cy="646331"/>
          </a:xfrm>
          <a:prstGeom prst="rect">
            <a:avLst/>
          </a:prstGeom>
          <a:noFill/>
        </p:spPr>
        <p:txBody>
          <a:bodyPr wrap="square" rtlCol="0">
            <a:spAutoFit/>
          </a:bodyPr>
          <a:lstStyle/>
          <a:p>
            <a:r>
              <a:rPr lang="en-US" sz="900" dirty="0" smtClean="0"/>
              <a:t>Photo </a:t>
            </a:r>
            <a:r>
              <a:rPr lang="en-US" sz="900" dirty="0" err="1" smtClean="0"/>
              <a:t>creadti</a:t>
            </a:r>
            <a:r>
              <a:rPr lang="en-US" sz="900" dirty="0" smtClean="0"/>
              <a:t>: Copied under Part VB</a:t>
            </a:r>
          </a:p>
          <a:p>
            <a:r>
              <a:rPr lang="en-US" sz="900" dirty="0" smtClean="0">
                <a:hlinkClick r:id="rId3"/>
              </a:rPr>
              <a:t>https</a:t>
            </a:r>
            <a:r>
              <a:rPr lang="en-US" sz="900" dirty="0">
                <a:hlinkClick r:id="rId3"/>
              </a:rPr>
              <a:t>://www.facebook.com/photo.php?fbid=10150635741594471&amp;set=o.302465959802521&amp;type=1&amp;</a:t>
            </a:r>
            <a:r>
              <a:rPr lang="en-US" sz="900" dirty="0" smtClean="0">
                <a:hlinkClick r:id="rId3"/>
              </a:rPr>
              <a:t>theater</a:t>
            </a:r>
            <a:endParaRPr lang="en-US" sz="900" dirty="0" smtClean="0"/>
          </a:p>
          <a:p>
            <a:r>
              <a:rPr lang="en-US" sz="900" dirty="0" smtClean="0"/>
              <a:t>Accessed 16 March, 2012</a:t>
            </a:r>
            <a:endParaRPr lang="en-US" sz="900" dirty="0"/>
          </a:p>
        </p:txBody>
      </p:sp>
      <p:sp>
        <p:nvSpPr>
          <p:cNvPr id="8" name="Rectangle 7"/>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
        <p:nvSpPr>
          <p:cNvPr id="9" name="TextBox 8"/>
          <p:cNvSpPr txBox="1"/>
          <p:nvPr/>
        </p:nvSpPr>
        <p:spPr>
          <a:xfrm rot="20764132">
            <a:off x="3888600" y="1931946"/>
            <a:ext cx="5481516" cy="1754327"/>
          </a:xfrm>
          <a:prstGeom prst="rect">
            <a:avLst/>
          </a:prstGeom>
          <a:solidFill>
            <a:schemeClr val="accent4">
              <a:lumMod val="40000"/>
              <a:lumOff val="60000"/>
              <a:alpha val="31000"/>
            </a:schemeClr>
          </a:solidFill>
          <a:ln>
            <a:noFill/>
          </a:ln>
        </p:spPr>
        <p:txBody>
          <a:bodyPr wrap="none" rtlCol="0">
            <a:spAutoFit/>
          </a:bodyPr>
          <a:lstStyle/>
          <a:p>
            <a:pPr algn="ctr"/>
            <a:r>
              <a:rPr lang="en-US" sz="5400" b="1" dirty="0" smtClean="0">
                <a:solidFill>
                  <a:srgbClr val="FF0000"/>
                </a:solidFill>
                <a:latin typeface="Herculanum"/>
                <a:cs typeface="Herculanum"/>
              </a:rPr>
              <a:t>HOT SPEED READS</a:t>
            </a:r>
          </a:p>
          <a:p>
            <a:pPr algn="ctr"/>
            <a:r>
              <a:rPr lang="en-US" sz="5400" b="1" dirty="0" smtClean="0">
                <a:solidFill>
                  <a:srgbClr val="FF0000"/>
                </a:solidFill>
                <a:latin typeface="Herculanum"/>
                <a:cs typeface="Herculanum"/>
              </a:rPr>
              <a:t>LATEST RELEASE</a:t>
            </a:r>
            <a:endParaRPr lang="en-US" sz="5400" b="1" dirty="0">
              <a:solidFill>
                <a:srgbClr val="FF0000"/>
              </a:solidFill>
              <a:latin typeface="Herculanum"/>
              <a:cs typeface="Herculanum"/>
            </a:endParaRPr>
          </a:p>
        </p:txBody>
      </p:sp>
    </p:spTree>
    <p:extLst>
      <p:ext uri="{BB962C8B-B14F-4D97-AF65-F5344CB8AC3E}">
        <p14:creationId xmlns:p14="http://schemas.microsoft.com/office/powerpoint/2010/main" val="3894721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rot="16200000">
            <a:off x="-3044280" y="3046713"/>
            <a:ext cx="6858001" cy="769441"/>
          </a:xfrm>
          <a:prstGeom prst="rect">
            <a:avLst/>
          </a:prstGeom>
          <a:solidFill>
            <a:srgbClr val="FF6600"/>
          </a:solidFill>
        </p:spPr>
        <p:txBody>
          <a:bodyPr wrap="square" lIns="91440" tIns="45720" rIns="91440" bIns="45720">
            <a:spAutoFit/>
          </a:bodyPr>
          <a:lstStyle/>
          <a:p>
            <a:pPr algn="ctr"/>
            <a:r>
              <a:rPr lang="en-AU" sz="4400" b="1" cap="none" spc="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Library Spaces </a:t>
            </a:r>
            <a:endParaRPr lang="en-AU" sz="4400" b="1" cap="none" spc="0"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sp>
        <p:nvSpPr>
          <p:cNvPr id="5" name="Rectangle 4"/>
          <p:cNvSpPr/>
          <p:nvPr/>
        </p:nvSpPr>
        <p:spPr>
          <a:xfrm>
            <a:off x="1028179" y="620968"/>
            <a:ext cx="7904136" cy="5847755"/>
          </a:xfrm>
          <a:prstGeom prst="rect">
            <a:avLst/>
          </a:prstGeom>
        </p:spPr>
        <p:txBody>
          <a:bodyPr wrap="square">
            <a:spAutoFit/>
          </a:bodyPr>
          <a:lstStyle/>
          <a:p>
            <a:r>
              <a:rPr lang="en-US" sz="5400" i="1" dirty="0" smtClean="0">
                <a:solidFill>
                  <a:srgbClr val="10253F"/>
                </a:solidFill>
              </a:rPr>
              <a:t>"Bad libraries build collections. Good libraries build services (of which a collection is only one). Great libraries build communities." </a:t>
            </a:r>
          </a:p>
          <a:p>
            <a:endParaRPr lang="en-US" sz="1000" i="1" dirty="0">
              <a:solidFill>
                <a:srgbClr val="10253F"/>
              </a:solidFill>
            </a:endParaRPr>
          </a:p>
          <a:p>
            <a:pPr algn="r"/>
            <a:r>
              <a:rPr lang="en-US" sz="4000" i="1" dirty="0" smtClean="0">
                <a:solidFill>
                  <a:srgbClr val="10253F"/>
                </a:solidFill>
              </a:rPr>
              <a:t>David </a:t>
            </a:r>
            <a:r>
              <a:rPr lang="en-US" sz="4000" i="1" dirty="0" err="1" smtClean="0">
                <a:solidFill>
                  <a:srgbClr val="10253F"/>
                </a:solidFill>
              </a:rPr>
              <a:t>Lankes</a:t>
            </a:r>
            <a:endParaRPr lang="en-US" sz="4000" dirty="0">
              <a:solidFill>
                <a:srgbClr val="10253F"/>
              </a:solidFill>
            </a:endParaRPr>
          </a:p>
        </p:txBody>
      </p:sp>
    </p:spTree>
    <p:extLst>
      <p:ext uri="{BB962C8B-B14F-4D97-AF65-F5344CB8AC3E}">
        <p14:creationId xmlns:p14="http://schemas.microsoft.com/office/powerpoint/2010/main" val="203015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rot="16200000">
            <a:off x="-3044280" y="3046713"/>
            <a:ext cx="6858001" cy="769441"/>
          </a:xfrm>
          <a:prstGeom prst="rect">
            <a:avLst/>
          </a:prstGeom>
          <a:solidFill>
            <a:srgbClr val="FF6600"/>
          </a:solidFill>
        </p:spPr>
        <p:txBody>
          <a:bodyPr wrap="square" lIns="91440" tIns="45720" rIns="91440" bIns="45720">
            <a:spAutoFit/>
          </a:bodyPr>
          <a:lstStyle/>
          <a:p>
            <a:pPr algn="ctr"/>
            <a:r>
              <a:rPr lang="en-AU" sz="4400" b="1" cap="none" spc="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Library Spaces </a:t>
            </a:r>
            <a:endParaRPr lang="en-AU" sz="4400" b="1" cap="none" spc="0"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571625" y="2159000"/>
            <a:ext cx="6764592" cy="2308324"/>
          </a:xfrm>
          <a:prstGeom prst="rect">
            <a:avLst/>
          </a:prstGeom>
          <a:noFill/>
        </p:spPr>
        <p:txBody>
          <a:bodyPr wrap="none" rtlCol="0">
            <a:spAutoFit/>
          </a:bodyPr>
          <a:lstStyle/>
          <a:p>
            <a:r>
              <a:rPr lang="en-US" sz="4800" dirty="0" smtClean="0">
                <a:latin typeface="Digs my hart"/>
                <a:cs typeface="Digs my hart"/>
              </a:rPr>
              <a:t>Some of our </a:t>
            </a:r>
          </a:p>
          <a:p>
            <a:endParaRPr lang="en-US" sz="4800" dirty="0">
              <a:latin typeface="Digs my hart"/>
              <a:cs typeface="Digs my hart"/>
            </a:endParaRPr>
          </a:p>
          <a:p>
            <a:r>
              <a:rPr lang="en-US" sz="4800" dirty="0" smtClean="0">
                <a:latin typeface="Digs my hart"/>
                <a:cs typeface="Digs my hart"/>
              </a:rPr>
              <a:t>New </a:t>
            </a:r>
            <a:r>
              <a:rPr lang="en-US" sz="4800" dirty="0">
                <a:latin typeface="Digs my hart"/>
                <a:cs typeface="Digs my hart"/>
              </a:rPr>
              <a:t>S</a:t>
            </a:r>
            <a:r>
              <a:rPr lang="en-US" sz="4800" dirty="0" smtClean="0">
                <a:latin typeface="Digs my hart"/>
                <a:cs typeface="Digs my hart"/>
              </a:rPr>
              <a:t>chool Libraries</a:t>
            </a:r>
            <a:endParaRPr lang="en-US" sz="4800" dirty="0">
              <a:latin typeface="Digs my hart"/>
              <a:cs typeface="Digs my hart"/>
            </a:endParaRPr>
          </a:p>
        </p:txBody>
      </p:sp>
      <p:sp>
        <p:nvSpPr>
          <p:cNvPr id="2" name="TextBox 1"/>
          <p:cNvSpPr txBox="1"/>
          <p:nvPr/>
        </p:nvSpPr>
        <p:spPr>
          <a:xfrm>
            <a:off x="1571625" y="5487235"/>
            <a:ext cx="6878806" cy="461665"/>
          </a:xfrm>
          <a:prstGeom prst="rect">
            <a:avLst/>
          </a:prstGeom>
          <a:noFill/>
        </p:spPr>
        <p:txBody>
          <a:bodyPr wrap="none" rtlCol="0">
            <a:spAutoFit/>
          </a:bodyPr>
          <a:lstStyle/>
          <a:p>
            <a:r>
              <a:rPr lang="en-US" sz="2400" dirty="0">
                <a:hlinkClick r:id="rId3"/>
              </a:rPr>
              <a:t>http://www.flickr.com/photos/60399258@N00/sets</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27185836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2-03-16 at 10.37.3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878" y="1614715"/>
            <a:ext cx="7955922" cy="3955143"/>
          </a:xfrm>
          <a:prstGeom prst="rect">
            <a:avLst/>
          </a:prstGeom>
        </p:spPr>
      </p:pic>
      <p:sp>
        <p:nvSpPr>
          <p:cNvPr id="6" name="Rectangle 5"/>
          <p:cNvSpPr/>
          <p:nvPr/>
        </p:nvSpPr>
        <p:spPr>
          <a:xfrm rot="16200000">
            <a:off x="-3044280" y="3046713"/>
            <a:ext cx="6858001" cy="769441"/>
          </a:xfrm>
          <a:prstGeom prst="rect">
            <a:avLst/>
          </a:prstGeom>
          <a:solidFill>
            <a:srgbClr val="FF6600"/>
          </a:solidFill>
        </p:spPr>
        <p:txBody>
          <a:bodyPr wrap="square" lIns="91440" tIns="45720" rIns="91440" bIns="45720">
            <a:spAutoFit/>
          </a:bodyPr>
          <a:lstStyle/>
          <a:p>
            <a:pPr algn="ctr"/>
            <a:r>
              <a:rPr lang="en-AU" sz="4400" b="1" cap="none" spc="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Library Spaces </a:t>
            </a:r>
            <a:endParaRPr lang="en-AU" sz="4400" b="1" cap="none" spc="0"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pic>
        <p:nvPicPr>
          <p:cNvPr id="7" name="Picture 6" descr="IMG_434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90967">
            <a:off x="1902880" y="1992195"/>
            <a:ext cx="6256023" cy="4170681"/>
          </a:xfrm>
          <a:prstGeom prst="rect">
            <a:avLst/>
          </a:prstGeom>
        </p:spPr>
      </p:pic>
      <p:sp>
        <p:nvSpPr>
          <p:cNvPr id="5" name="Rectangle 4"/>
          <p:cNvSpPr/>
          <p:nvPr/>
        </p:nvSpPr>
        <p:spPr>
          <a:xfrm>
            <a:off x="730878" y="6002048"/>
            <a:ext cx="4204734" cy="369332"/>
          </a:xfrm>
          <a:prstGeom prst="rect">
            <a:avLst/>
          </a:prstGeom>
        </p:spPr>
        <p:txBody>
          <a:bodyPr wrap="none">
            <a:spAutoFit/>
          </a:bodyPr>
          <a:lstStyle/>
          <a:p>
            <a:r>
              <a:rPr lang="en-US" dirty="0">
                <a:solidFill>
                  <a:srgbClr val="FFFFFF"/>
                </a:solidFill>
              </a:rPr>
              <a:t>Oscar for the Best Animated Short Winner:</a:t>
            </a:r>
          </a:p>
        </p:txBody>
      </p:sp>
      <p:sp>
        <p:nvSpPr>
          <p:cNvPr id="2" name="Title 1"/>
          <p:cNvSpPr>
            <a:spLocks noGrp="1"/>
          </p:cNvSpPr>
          <p:nvPr>
            <p:ph type="title"/>
          </p:nvPr>
        </p:nvSpPr>
        <p:spPr/>
        <p:txBody>
          <a:bodyPr>
            <a:normAutofit fontScale="90000"/>
          </a:bodyPr>
          <a:lstStyle/>
          <a:p>
            <a:r>
              <a:rPr lang="en-US" b="1" dirty="0">
                <a:solidFill>
                  <a:srgbClr val="FFFFFF"/>
                </a:solidFill>
                <a:hlinkClick r:id="rId5"/>
              </a:rPr>
              <a:t>‪The Fantastic Flying Books of </a:t>
            </a:r>
            <a:r>
              <a:rPr lang="en-US" b="1" dirty="0" smtClean="0">
                <a:solidFill>
                  <a:srgbClr val="FFFFFF"/>
                </a:solidFill>
                <a:hlinkClick r:id="rId5"/>
              </a:rPr>
              <a:t/>
            </a:r>
            <a:br>
              <a:rPr lang="en-US" b="1" dirty="0" smtClean="0">
                <a:solidFill>
                  <a:srgbClr val="FFFFFF"/>
                </a:solidFill>
                <a:hlinkClick r:id="rId5"/>
              </a:rPr>
            </a:br>
            <a:r>
              <a:rPr lang="en-US" b="1" dirty="0" smtClean="0">
                <a:solidFill>
                  <a:srgbClr val="FFFFFF"/>
                </a:solidFill>
                <a:hlinkClick r:id="rId5"/>
              </a:rPr>
              <a:t>Mr</a:t>
            </a:r>
            <a:r>
              <a:rPr lang="en-US" b="1" dirty="0">
                <a:solidFill>
                  <a:srgbClr val="FFFFFF"/>
                </a:solidFill>
                <a:hlinkClick r:id="rId5"/>
              </a:rPr>
              <a:t>. Morris </a:t>
            </a:r>
            <a:r>
              <a:rPr lang="en-US" b="1" dirty="0" err="1">
                <a:solidFill>
                  <a:srgbClr val="FFFFFF"/>
                </a:solidFill>
                <a:hlinkClick r:id="rId5"/>
              </a:rPr>
              <a:t>Lessmore</a:t>
            </a:r>
            <a:r>
              <a:rPr lang="en-US" b="1" dirty="0">
                <a:solidFill>
                  <a:srgbClr val="FFFFFF"/>
                </a:solidFill>
                <a:hlinkClick r:id="rId5"/>
              </a:rPr>
              <a:t> (2011)‬</a:t>
            </a:r>
            <a:endParaRPr lang="en-US" b="1" dirty="0">
              <a:solidFill>
                <a:srgbClr val="FFFFFF"/>
              </a:solidFill>
            </a:endParaRPr>
          </a:p>
        </p:txBody>
      </p:sp>
      <p:sp>
        <p:nvSpPr>
          <p:cNvPr id="3" name="TextBox 2"/>
          <p:cNvSpPr txBox="1"/>
          <p:nvPr/>
        </p:nvSpPr>
        <p:spPr>
          <a:xfrm>
            <a:off x="4228346" y="6389934"/>
            <a:ext cx="4915653" cy="369332"/>
          </a:xfrm>
          <a:prstGeom prst="rect">
            <a:avLst/>
          </a:prstGeom>
          <a:noFill/>
        </p:spPr>
        <p:txBody>
          <a:bodyPr wrap="square" rtlCol="0">
            <a:spAutoFit/>
          </a:bodyPr>
          <a:lstStyle/>
          <a:p>
            <a:r>
              <a:rPr lang="en-US" b="1" dirty="0" smtClean="0">
                <a:solidFill>
                  <a:schemeClr val="bg1"/>
                </a:solidFill>
              </a:rPr>
              <a:t>Photo: St Gerard </a:t>
            </a:r>
            <a:r>
              <a:rPr lang="en-US" b="1" dirty="0" err="1" smtClean="0">
                <a:solidFill>
                  <a:schemeClr val="bg1"/>
                </a:solidFill>
              </a:rPr>
              <a:t>Majella</a:t>
            </a:r>
            <a:r>
              <a:rPr lang="en-US" b="1" dirty="0" smtClean="0">
                <a:solidFill>
                  <a:schemeClr val="bg1"/>
                </a:solidFill>
              </a:rPr>
              <a:t> – flexible learning space</a:t>
            </a:r>
            <a:endParaRPr lang="en-US" b="1" dirty="0">
              <a:solidFill>
                <a:schemeClr val="bg1"/>
              </a:solidFill>
            </a:endParaRPr>
          </a:p>
        </p:txBody>
      </p:sp>
    </p:spTree>
    <p:extLst>
      <p:ext uri="{BB962C8B-B14F-4D97-AF65-F5344CB8AC3E}">
        <p14:creationId xmlns:p14="http://schemas.microsoft.com/office/powerpoint/2010/main" val="1511391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11"/>
            <a:ext cx="8229600" cy="1143000"/>
          </a:xfrm>
        </p:spPr>
        <p:txBody>
          <a:bodyPr/>
          <a:lstStyle/>
          <a:p>
            <a:r>
              <a:rPr lang="en-US" dirty="0" smtClean="0">
                <a:latin typeface="Digs my hart"/>
                <a:cs typeface="Digs my hart"/>
                <a:hlinkClick r:id="rId2"/>
              </a:rPr>
              <a:t>Magpies</a:t>
            </a:r>
            <a:endParaRPr lang="en-US" dirty="0">
              <a:latin typeface="Digs my hart"/>
              <a:cs typeface="Digs my hart"/>
            </a:endParaRPr>
          </a:p>
        </p:txBody>
      </p:sp>
      <p:pic>
        <p:nvPicPr>
          <p:cNvPr id="4" name="Picture 3" descr="Screen Shot 2012-03-18 at 11.46.58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816" y="4259627"/>
            <a:ext cx="8586530" cy="2032079"/>
          </a:xfrm>
          <a:prstGeom prst="rect">
            <a:avLst/>
          </a:prstGeom>
        </p:spPr>
      </p:pic>
      <p:sp>
        <p:nvSpPr>
          <p:cNvPr id="5" name="TextBox 4"/>
          <p:cNvSpPr txBox="1"/>
          <p:nvPr/>
        </p:nvSpPr>
        <p:spPr>
          <a:xfrm>
            <a:off x="204093" y="4144553"/>
            <a:ext cx="4345736" cy="646331"/>
          </a:xfrm>
          <a:prstGeom prst="rect">
            <a:avLst/>
          </a:prstGeom>
          <a:noFill/>
        </p:spPr>
        <p:txBody>
          <a:bodyPr wrap="none" rtlCol="0">
            <a:spAutoFit/>
          </a:bodyPr>
          <a:lstStyle/>
          <a:p>
            <a:r>
              <a:rPr lang="en-US" dirty="0" smtClean="0">
                <a:hlinkClick r:id="rId5"/>
              </a:rPr>
              <a:t>Genre List</a:t>
            </a:r>
          </a:p>
          <a:p>
            <a:r>
              <a:rPr lang="en-US" dirty="0" smtClean="0">
                <a:hlinkClick r:id="rId5"/>
              </a:rPr>
              <a:t>http</a:t>
            </a:r>
            <a:r>
              <a:rPr lang="en-US" dirty="0">
                <a:hlinkClick r:id="rId5"/>
              </a:rPr>
              <a:t>://www.magpies.net.au/</a:t>
            </a:r>
            <a:r>
              <a:rPr lang="en-US" dirty="0" smtClean="0">
                <a:hlinkClick r:id="rId5"/>
              </a:rPr>
              <a:t>helpgenre.html</a:t>
            </a:r>
            <a:r>
              <a:rPr lang="en-US" dirty="0" smtClean="0"/>
              <a:t> </a:t>
            </a:r>
            <a:endParaRPr lang="en-US" dirty="0"/>
          </a:p>
        </p:txBody>
      </p:sp>
      <p:sp>
        <p:nvSpPr>
          <p:cNvPr id="6" name="TextBox 5"/>
          <p:cNvSpPr txBox="1"/>
          <p:nvPr/>
        </p:nvSpPr>
        <p:spPr>
          <a:xfrm>
            <a:off x="762832" y="2031045"/>
            <a:ext cx="1417776" cy="584776"/>
          </a:xfrm>
          <a:prstGeom prst="rect">
            <a:avLst/>
          </a:prstGeom>
          <a:noFill/>
        </p:spPr>
        <p:txBody>
          <a:bodyPr wrap="none" rtlCol="0">
            <a:spAutoFit/>
          </a:bodyPr>
          <a:lstStyle/>
          <a:p>
            <a:r>
              <a:rPr lang="en-US" sz="3200" dirty="0" smtClean="0"/>
              <a:t>Subject</a:t>
            </a:r>
            <a:endParaRPr lang="en-US" sz="3200" dirty="0"/>
          </a:p>
        </p:txBody>
      </p:sp>
      <p:sp>
        <p:nvSpPr>
          <p:cNvPr id="7" name="TextBox 6"/>
          <p:cNvSpPr txBox="1"/>
          <p:nvPr/>
        </p:nvSpPr>
        <p:spPr>
          <a:xfrm>
            <a:off x="4549829" y="3035953"/>
            <a:ext cx="1896072" cy="584776"/>
          </a:xfrm>
          <a:prstGeom prst="rect">
            <a:avLst/>
          </a:prstGeom>
          <a:noFill/>
        </p:spPr>
        <p:txBody>
          <a:bodyPr wrap="none" rtlCol="0">
            <a:spAutoFit/>
          </a:bodyPr>
          <a:lstStyle/>
          <a:p>
            <a:r>
              <a:rPr lang="en-US" sz="3200" dirty="0" smtClean="0"/>
              <a:t>Age group</a:t>
            </a:r>
            <a:endParaRPr lang="en-US" sz="3200" dirty="0"/>
          </a:p>
        </p:txBody>
      </p:sp>
      <p:sp>
        <p:nvSpPr>
          <p:cNvPr id="8" name="TextBox 7"/>
          <p:cNvSpPr txBox="1"/>
          <p:nvPr/>
        </p:nvSpPr>
        <p:spPr>
          <a:xfrm>
            <a:off x="3457824" y="2600331"/>
            <a:ext cx="1350250" cy="584776"/>
          </a:xfrm>
          <a:prstGeom prst="rect">
            <a:avLst/>
          </a:prstGeom>
          <a:noFill/>
        </p:spPr>
        <p:txBody>
          <a:bodyPr wrap="none" rtlCol="0">
            <a:spAutoFit/>
          </a:bodyPr>
          <a:lstStyle/>
          <a:p>
            <a:r>
              <a:rPr lang="en-US" sz="3200" dirty="0"/>
              <a:t>A</a:t>
            </a:r>
            <a:r>
              <a:rPr lang="en-US" sz="3200" dirty="0" smtClean="0"/>
              <a:t>uthor</a:t>
            </a:r>
            <a:endParaRPr lang="en-US" sz="3200" dirty="0"/>
          </a:p>
        </p:txBody>
      </p:sp>
      <p:sp>
        <p:nvSpPr>
          <p:cNvPr id="9" name="TextBox 8"/>
          <p:cNvSpPr txBox="1"/>
          <p:nvPr/>
        </p:nvSpPr>
        <p:spPr>
          <a:xfrm>
            <a:off x="2365818" y="2031045"/>
            <a:ext cx="2184011" cy="584776"/>
          </a:xfrm>
          <a:prstGeom prst="rect">
            <a:avLst/>
          </a:prstGeom>
          <a:noFill/>
        </p:spPr>
        <p:txBody>
          <a:bodyPr wrap="none" rtlCol="0">
            <a:spAutoFit/>
          </a:bodyPr>
          <a:lstStyle/>
          <a:p>
            <a:r>
              <a:rPr lang="en-US" sz="3200" dirty="0" smtClean="0"/>
              <a:t>annotations</a:t>
            </a:r>
            <a:endParaRPr lang="en-US" sz="3200" dirty="0"/>
          </a:p>
        </p:txBody>
      </p:sp>
      <p:sp>
        <p:nvSpPr>
          <p:cNvPr id="10" name="TextBox 9"/>
          <p:cNvSpPr txBox="1"/>
          <p:nvPr/>
        </p:nvSpPr>
        <p:spPr>
          <a:xfrm>
            <a:off x="457200" y="1433127"/>
            <a:ext cx="4781703" cy="369332"/>
          </a:xfrm>
          <a:prstGeom prst="rect">
            <a:avLst/>
          </a:prstGeom>
          <a:noFill/>
        </p:spPr>
        <p:txBody>
          <a:bodyPr wrap="none" rtlCol="0">
            <a:spAutoFit/>
          </a:bodyPr>
          <a:lstStyle/>
          <a:p>
            <a:r>
              <a:rPr lang="en-US" dirty="0" smtClean="0"/>
              <a:t>Australian and New Zealand Children’s Literature</a:t>
            </a:r>
            <a:endParaRPr lang="en-US" dirty="0"/>
          </a:p>
        </p:txBody>
      </p:sp>
      <p:sp>
        <p:nvSpPr>
          <p:cNvPr id="11" name="TextBox 10"/>
          <p:cNvSpPr txBox="1"/>
          <p:nvPr/>
        </p:nvSpPr>
        <p:spPr>
          <a:xfrm>
            <a:off x="264816" y="2959009"/>
            <a:ext cx="3065663" cy="523220"/>
          </a:xfrm>
          <a:prstGeom prst="rect">
            <a:avLst/>
          </a:prstGeom>
          <a:noFill/>
        </p:spPr>
        <p:txBody>
          <a:bodyPr wrap="none" rtlCol="0">
            <a:spAutoFit/>
          </a:bodyPr>
          <a:lstStyle/>
          <a:p>
            <a:r>
              <a:rPr lang="en-US" sz="2800" dirty="0" smtClean="0"/>
              <a:t>Themes in the book</a:t>
            </a:r>
            <a:endParaRPr lang="en-US" sz="2800" dirty="0"/>
          </a:p>
        </p:txBody>
      </p:sp>
      <p:sp>
        <p:nvSpPr>
          <p:cNvPr id="3" name="TextBox 2"/>
          <p:cNvSpPr txBox="1"/>
          <p:nvPr/>
        </p:nvSpPr>
        <p:spPr>
          <a:xfrm>
            <a:off x="6168571" y="786796"/>
            <a:ext cx="2975429" cy="2031325"/>
          </a:xfrm>
          <a:prstGeom prst="rect">
            <a:avLst/>
          </a:prstGeom>
          <a:noFill/>
        </p:spPr>
        <p:txBody>
          <a:bodyPr wrap="square" rtlCol="0">
            <a:spAutoFit/>
          </a:bodyPr>
          <a:lstStyle/>
          <a:p>
            <a:r>
              <a:rPr lang="en-US" dirty="0"/>
              <a:t>Go to </a:t>
            </a:r>
            <a:r>
              <a:rPr lang="en-US" dirty="0">
                <a:hlinkClick r:id="rId2"/>
              </a:rPr>
              <a:t>http://www.magpies.net.au</a:t>
            </a:r>
            <a:r>
              <a:rPr lang="en-US" dirty="0"/>
              <a:t>/ and click on 'The Source'</a:t>
            </a:r>
            <a:endParaRPr lang="en-AU" dirty="0"/>
          </a:p>
          <a:p>
            <a:r>
              <a:rPr lang="en-US" dirty="0"/>
              <a:t> </a:t>
            </a:r>
            <a:endParaRPr lang="en-AU" dirty="0"/>
          </a:p>
          <a:p>
            <a:r>
              <a:rPr lang="en-US" b="1" dirty="0"/>
              <a:t>Username : </a:t>
            </a:r>
            <a:r>
              <a:rPr lang="en-US" b="1" dirty="0" err="1"/>
              <a:t>cescairns</a:t>
            </a:r>
            <a:endParaRPr lang="en-AU" dirty="0"/>
          </a:p>
          <a:p>
            <a:r>
              <a:rPr lang="en-US" b="1" dirty="0" err="1"/>
              <a:t>Pasword</a:t>
            </a:r>
            <a:r>
              <a:rPr lang="en-US" b="1" dirty="0"/>
              <a:t>: magpies</a:t>
            </a:r>
            <a:endParaRPr lang="en-AU" dirty="0"/>
          </a:p>
          <a:p>
            <a:endParaRPr lang="en-US" dirty="0"/>
          </a:p>
        </p:txBody>
      </p:sp>
    </p:spTree>
    <p:extLst>
      <p:ext uri="{BB962C8B-B14F-4D97-AF65-F5344CB8AC3E}">
        <p14:creationId xmlns:p14="http://schemas.microsoft.com/office/powerpoint/2010/main" val="3989336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igs my hart"/>
                <a:cs typeface="Digs my hart"/>
              </a:rPr>
              <a:t>Library Assistant PD</a:t>
            </a:r>
            <a:endParaRPr lang="en-US" dirty="0">
              <a:latin typeface="Digs my hart"/>
              <a:cs typeface="Digs my hart"/>
            </a:endParaRPr>
          </a:p>
        </p:txBody>
      </p:sp>
      <p:sp>
        <p:nvSpPr>
          <p:cNvPr id="3" name="Content Placeholder 2"/>
          <p:cNvSpPr>
            <a:spLocks noGrp="1"/>
          </p:cNvSpPr>
          <p:nvPr>
            <p:ph idx="1"/>
          </p:nvPr>
        </p:nvSpPr>
        <p:spPr>
          <a:xfrm>
            <a:off x="457200" y="3392212"/>
            <a:ext cx="8229600" cy="2733951"/>
          </a:xfrm>
        </p:spPr>
        <p:txBody>
          <a:bodyPr/>
          <a:lstStyle/>
          <a:p>
            <a:r>
              <a:rPr lang="en-US" dirty="0" smtClean="0">
                <a:hlinkClick r:id="rId2"/>
              </a:rPr>
              <a:t>Level 3 Position Description</a:t>
            </a:r>
            <a:endParaRPr lang="en-US" dirty="0"/>
          </a:p>
        </p:txBody>
      </p:sp>
    </p:spTree>
    <p:extLst>
      <p:ext uri="{BB962C8B-B14F-4D97-AF65-F5344CB8AC3E}">
        <p14:creationId xmlns:p14="http://schemas.microsoft.com/office/powerpoint/2010/main" val="4582130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Qualification Allowance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A </a:t>
            </a:r>
            <a:r>
              <a:rPr lang="en-US" i="1" dirty="0"/>
              <a:t>school officer who has been on Level 3 Step 4 for twelve months (or 1976 hours for other than full time employees), and who holds a Certificate Level (IV) qualification (or higher) which is relevant to their work</a:t>
            </a:r>
            <a:r>
              <a:rPr lang="en-US" i="1" dirty="0" smtClean="0"/>
              <a:t>, and </a:t>
            </a:r>
            <a:r>
              <a:rPr lang="en-US" i="1" dirty="0"/>
              <a:t>who holds a current First Aid certificate will receive the Qualification Allowance identified in Schedule 1 – Salary, Wages and Allowances</a:t>
            </a:r>
            <a:r>
              <a:rPr lang="en-US" i="1" dirty="0" smtClean="0"/>
              <a:t>.</a:t>
            </a:r>
          </a:p>
          <a:p>
            <a:pPr marL="0" indent="0" algn="r">
              <a:buNone/>
            </a:pPr>
            <a:r>
              <a:rPr lang="en-US" dirty="0" smtClean="0"/>
              <a:t>(EB statement)</a:t>
            </a:r>
            <a:endParaRPr lang="en-US" dirty="0"/>
          </a:p>
        </p:txBody>
      </p:sp>
      <p:sp>
        <p:nvSpPr>
          <p:cNvPr id="4" name="TextBox 3"/>
          <p:cNvSpPr txBox="1"/>
          <p:nvPr/>
        </p:nvSpPr>
        <p:spPr>
          <a:xfrm>
            <a:off x="1177123" y="6335228"/>
            <a:ext cx="2052064" cy="369332"/>
          </a:xfrm>
          <a:prstGeom prst="rect">
            <a:avLst/>
          </a:prstGeom>
          <a:noFill/>
        </p:spPr>
        <p:txBody>
          <a:bodyPr wrap="none" rtlCol="0">
            <a:spAutoFit/>
          </a:bodyPr>
          <a:lstStyle/>
          <a:p>
            <a:r>
              <a:rPr lang="en-US" dirty="0" smtClean="0">
                <a:hlinkClick r:id="rId2" action="ppaction://hlinkfile"/>
              </a:rPr>
              <a:t>Further information</a:t>
            </a:r>
            <a:endParaRPr lang="en-US" dirty="0"/>
          </a:p>
        </p:txBody>
      </p:sp>
    </p:spTree>
    <p:extLst>
      <p:ext uri="{BB962C8B-B14F-4D97-AF65-F5344CB8AC3E}">
        <p14:creationId xmlns:p14="http://schemas.microsoft.com/office/powerpoint/2010/main" val="31156034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304" y="1260310"/>
            <a:ext cx="8423496" cy="1971347"/>
          </a:xfrm>
        </p:spPr>
        <p:txBody>
          <a:bodyPr>
            <a:normAutofit fontScale="90000"/>
          </a:bodyPr>
          <a:lstStyle/>
          <a:p>
            <a:pPr>
              <a:lnSpc>
                <a:spcPct val="150000"/>
              </a:lnSpc>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t>Creating displays …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t>making signs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endParaRPr>
          </a:p>
        </p:txBody>
      </p:sp>
      <p:pic>
        <p:nvPicPr>
          <p:cNvPr id="4" name="Picture 3"/>
          <p:cNvPicPr>
            <a:picLocks noChangeAspect="1"/>
          </p:cNvPicPr>
          <p:nvPr/>
        </p:nvPicPr>
        <p:blipFill>
          <a:blip r:embed="rId2"/>
          <a:stretch>
            <a:fillRect/>
          </a:stretch>
        </p:blipFill>
        <p:spPr>
          <a:xfrm>
            <a:off x="1785333" y="3910770"/>
            <a:ext cx="7228909" cy="2239344"/>
          </a:xfrm>
          <a:prstGeom prst="rect">
            <a:avLst/>
          </a:prstGeom>
        </p:spPr>
      </p:pic>
      <p:sp>
        <p:nvSpPr>
          <p:cNvPr id="5" name="Rectangle 4"/>
          <p:cNvSpPr/>
          <p:nvPr/>
        </p:nvSpPr>
        <p:spPr>
          <a:xfrm>
            <a:off x="0" y="6150114"/>
            <a:ext cx="8892178" cy="707886"/>
          </a:xfrm>
          <a:prstGeom prst="rect">
            <a:avLst/>
          </a:prstGeom>
        </p:spPr>
        <p:txBody>
          <a:bodyPr wrap="none">
            <a:spAutoFit/>
          </a:bodyPr>
          <a:lstStyle/>
          <a:p>
            <a:r>
              <a:rPr lang="en-US" sz="4000" dirty="0">
                <a:hlinkClick r:id="rId3"/>
              </a:rPr>
              <a:t>http://www.kevinandamanda.com/fonts</a:t>
            </a:r>
            <a:r>
              <a:rPr lang="en-US" sz="4000" dirty="0" smtClean="0">
                <a:hlinkClick r:id="rId3"/>
              </a:rPr>
              <a:t>/</a:t>
            </a:r>
            <a:r>
              <a:rPr lang="en-US" sz="4000" dirty="0" smtClean="0"/>
              <a:t> </a:t>
            </a:r>
            <a:endParaRPr lang="en-US" sz="4000" dirty="0"/>
          </a:p>
        </p:txBody>
      </p:sp>
      <p:sp>
        <p:nvSpPr>
          <p:cNvPr id="3" name="TextBox 2"/>
          <p:cNvSpPr txBox="1"/>
          <p:nvPr/>
        </p:nvSpPr>
        <p:spPr>
          <a:xfrm>
            <a:off x="263304" y="274637"/>
            <a:ext cx="7271830" cy="1415772"/>
          </a:xfrm>
          <a:prstGeom prst="rect">
            <a:avLst/>
          </a:prstGeom>
          <a:noFill/>
        </p:spPr>
        <p:txBody>
          <a:bodyPr wrap="none" rtlCol="0">
            <a:spAutoFit/>
          </a:bodyPr>
          <a:lstStyle/>
          <a:p>
            <a:r>
              <a:rPr lang="en-US" sz="3600" dirty="0" smtClean="0">
                <a:solidFill>
                  <a:srgbClr val="FFFFFF"/>
                </a:solidFill>
                <a:latin typeface="Digs my hart"/>
                <a:cs typeface="Digs my hart"/>
              </a:rPr>
              <a:t>Some Ideas</a:t>
            </a:r>
          </a:p>
          <a:p>
            <a:endParaRPr lang="en-US" sz="3200" dirty="0" smtClean="0">
              <a:latin typeface="Digs my hart"/>
              <a:cs typeface="Digs my hart"/>
              <a:hlinkClick r:id="rId4"/>
            </a:endParaRPr>
          </a:p>
          <a:p>
            <a:r>
              <a:rPr lang="en-US" dirty="0" smtClean="0">
                <a:hlinkClick r:id="rId4"/>
              </a:rPr>
              <a:t>http</a:t>
            </a:r>
            <a:r>
              <a:rPr lang="en-US" dirty="0">
                <a:hlinkClick r:id="rId4"/>
              </a:rPr>
              <a:t>://www.flickr.com/photos/60399258@N00/favorites/page1/?view=</a:t>
            </a:r>
            <a:r>
              <a:rPr lang="en-US" dirty="0" smtClean="0">
                <a:hlinkClick r:id="rId4"/>
              </a:rPr>
              <a:t>md</a:t>
            </a:r>
            <a:r>
              <a:rPr lang="en-US" dirty="0" smtClean="0"/>
              <a:t> </a:t>
            </a:r>
            <a:endParaRPr lang="en-US" dirty="0"/>
          </a:p>
        </p:txBody>
      </p:sp>
    </p:spTree>
    <p:extLst>
      <p:ext uri="{BB962C8B-B14F-4D97-AF65-F5344CB8AC3E}">
        <p14:creationId xmlns:p14="http://schemas.microsoft.com/office/powerpoint/2010/main" val="32504513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49" y="0"/>
            <a:ext cx="8229600" cy="873125"/>
          </a:xfrm>
        </p:spPr>
        <p:txBody>
          <a:bodyPr/>
          <a:lstStyle/>
          <a:p>
            <a:pPr algn="l"/>
            <a:r>
              <a:rPr lang="en-US" dirty="0" err="1" smtClean="0">
                <a:latin typeface="Digs my hart"/>
                <a:cs typeface="Digs my hart"/>
              </a:rPr>
              <a:t>Ebooks</a:t>
            </a:r>
            <a:r>
              <a:rPr lang="en-US" dirty="0" smtClean="0">
                <a:latin typeface="Digs my hart"/>
                <a:cs typeface="Digs my hart"/>
              </a:rPr>
              <a:t> ?</a:t>
            </a:r>
            <a:endParaRPr lang="en-US" dirty="0">
              <a:latin typeface="Digs my hart"/>
              <a:cs typeface="Digs my hart"/>
            </a:endParaRPr>
          </a:p>
        </p:txBody>
      </p:sp>
      <p:pic>
        <p:nvPicPr>
          <p:cNvPr id="4" name="Picture 3"/>
          <p:cNvPicPr>
            <a:picLocks noChangeAspect="1"/>
          </p:cNvPicPr>
          <p:nvPr/>
        </p:nvPicPr>
        <p:blipFill>
          <a:blip r:embed="rId2"/>
          <a:stretch>
            <a:fillRect/>
          </a:stretch>
        </p:blipFill>
        <p:spPr>
          <a:xfrm>
            <a:off x="1214885" y="1004888"/>
            <a:ext cx="6894962" cy="5171222"/>
          </a:xfrm>
          <a:prstGeom prst="rect">
            <a:avLst/>
          </a:prstGeom>
        </p:spPr>
      </p:pic>
      <p:sp>
        <p:nvSpPr>
          <p:cNvPr id="5" name="TextBox 4"/>
          <p:cNvSpPr txBox="1"/>
          <p:nvPr/>
        </p:nvSpPr>
        <p:spPr>
          <a:xfrm>
            <a:off x="0" y="6388805"/>
            <a:ext cx="5715000" cy="400110"/>
          </a:xfrm>
          <a:prstGeom prst="rect">
            <a:avLst/>
          </a:prstGeom>
          <a:noFill/>
        </p:spPr>
        <p:txBody>
          <a:bodyPr wrap="square" rtlCol="0">
            <a:spAutoFit/>
          </a:bodyPr>
          <a:lstStyle/>
          <a:p>
            <a:r>
              <a:rPr lang="en-US" sz="1000" dirty="0" smtClean="0"/>
              <a:t>Cartoon Credit: Copied under Part VB</a:t>
            </a:r>
          </a:p>
          <a:p>
            <a:r>
              <a:rPr lang="en-US" sz="1000" dirty="0">
                <a:hlinkClick r:id="rId3"/>
              </a:rPr>
              <a:t>http://www.cagle.com/2010/09/jeff-stahlers-cartoon-for-9282010</a:t>
            </a:r>
            <a:r>
              <a:rPr lang="en-US" sz="1000" dirty="0" smtClean="0">
                <a:hlinkClick r:id="rId3"/>
              </a:rPr>
              <a:t>/</a:t>
            </a:r>
            <a:r>
              <a:rPr lang="en-US" sz="1000" dirty="0" smtClean="0"/>
              <a:t> </a:t>
            </a:r>
            <a:endParaRPr lang="en-US" sz="1000" dirty="0"/>
          </a:p>
        </p:txBody>
      </p:sp>
    </p:spTree>
    <p:extLst>
      <p:ext uri="{BB962C8B-B14F-4D97-AF65-F5344CB8AC3E}">
        <p14:creationId xmlns:p14="http://schemas.microsoft.com/office/powerpoint/2010/main" val="2264572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0" y="0"/>
            <a:ext cx="9144000" cy="6760882"/>
          </a:xfrm>
          <a:prstGeom prst="rect">
            <a:avLst/>
          </a:prstGeom>
        </p:spPr>
      </p:pic>
      <p:sp>
        <p:nvSpPr>
          <p:cNvPr id="2" name="Title 1"/>
          <p:cNvSpPr>
            <a:spLocks noGrp="1"/>
          </p:cNvSpPr>
          <p:nvPr>
            <p:ph type="title"/>
          </p:nvPr>
        </p:nvSpPr>
        <p:spPr>
          <a:xfrm>
            <a:off x="457200" y="42295"/>
            <a:ext cx="8229600" cy="1143000"/>
          </a:xfrm>
        </p:spPr>
        <p:txBody>
          <a:bodyPr/>
          <a:lstStyle/>
          <a:p>
            <a:pPr algn="l"/>
            <a:r>
              <a:rPr lang="en-US" dirty="0" smtClean="0">
                <a:latin typeface="Digs my hart"/>
                <a:cs typeface="Digs my hart"/>
              </a:rPr>
              <a:t>Agenda</a:t>
            </a:r>
            <a:endParaRPr lang="en-US" dirty="0">
              <a:latin typeface="Digs my hart"/>
              <a:cs typeface="Digs my hart"/>
            </a:endParaRPr>
          </a:p>
        </p:txBody>
      </p:sp>
      <p:sp>
        <p:nvSpPr>
          <p:cNvPr id="3" name="Content Placeholder 2"/>
          <p:cNvSpPr>
            <a:spLocks noGrp="1"/>
          </p:cNvSpPr>
          <p:nvPr>
            <p:ph idx="1"/>
          </p:nvPr>
        </p:nvSpPr>
        <p:spPr>
          <a:xfrm>
            <a:off x="0" y="1378570"/>
            <a:ext cx="9144000" cy="5018616"/>
          </a:xfrm>
        </p:spPr>
        <p:txBody>
          <a:bodyPr numCol="2">
            <a:normAutofit/>
          </a:bodyPr>
          <a:lstStyle/>
          <a:p>
            <a:r>
              <a:rPr lang="en-US" sz="2800" dirty="0" smtClean="0"/>
              <a:t>National Year of Reading</a:t>
            </a:r>
          </a:p>
          <a:p>
            <a:r>
              <a:rPr lang="en-US" sz="2800" dirty="0" smtClean="0"/>
              <a:t>Library Spaces Discussion</a:t>
            </a:r>
          </a:p>
          <a:p>
            <a:r>
              <a:rPr lang="en-US" sz="2800" dirty="0" err="1"/>
              <a:t>ebooks</a:t>
            </a:r>
            <a:endParaRPr lang="en-US" sz="2800" dirty="0"/>
          </a:p>
          <a:p>
            <a:r>
              <a:rPr lang="en-US" sz="2800" dirty="0" err="1" smtClean="0"/>
              <a:t>Libcode</a:t>
            </a:r>
            <a:r>
              <a:rPr lang="en-US" sz="2800" dirty="0" smtClean="0"/>
              <a:t>:</a:t>
            </a:r>
          </a:p>
          <a:p>
            <a:pPr lvl="1"/>
            <a:r>
              <a:rPr lang="en-US" sz="2400" dirty="0" err="1" smtClean="0"/>
              <a:t>CMEWeb</a:t>
            </a:r>
            <a:r>
              <a:rPr lang="en-US" sz="2400" dirty="0" smtClean="0"/>
              <a:t> Online Catalogue</a:t>
            </a:r>
          </a:p>
          <a:p>
            <a:pPr lvl="1"/>
            <a:r>
              <a:rPr lang="en-US" sz="2400" dirty="0" smtClean="0"/>
              <a:t>Statistics </a:t>
            </a:r>
          </a:p>
          <a:p>
            <a:r>
              <a:rPr lang="en-US" sz="2800" dirty="0"/>
              <a:t>Magpies Subscription</a:t>
            </a:r>
          </a:p>
          <a:p>
            <a:r>
              <a:rPr lang="en-US" sz="2800" dirty="0" smtClean="0"/>
              <a:t>Library </a:t>
            </a:r>
            <a:r>
              <a:rPr lang="en-US" sz="2800" dirty="0"/>
              <a:t>Assistant Position Description </a:t>
            </a:r>
          </a:p>
          <a:p>
            <a:pPr lvl="1"/>
            <a:r>
              <a:rPr lang="en-US" sz="2400" dirty="0"/>
              <a:t>Qualification allowance / </a:t>
            </a:r>
            <a:endParaRPr lang="en-US" sz="2400" dirty="0" smtClean="0"/>
          </a:p>
          <a:p>
            <a:pPr lvl="1"/>
            <a:r>
              <a:rPr lang="en-US" sz="2400" dirty="0" smtClean="0"/>
              <a:t>Library</a:t>
            </a:r>
            <a:r>
              <a:rPr lang="en-US" sz="2400" dirty="0"/>
              <a:t> certificate courses available</a:t>
            </a:r>
          </a:p>
          <a:p>
            <a:endParaRPr lang="en-US" sz="2800" dirty="0"/>
          </a:p>
          <a:p>
            <a:r>
              <a:rPr lang="en-US" sz="2800" dirty="0"/>
              <a:t>Digital Signage</a:t>
            </a:r>
          </a:p>
          <a:p>
            <a:pPr lvl="1"/>
            <a:r>
              <a:rPr lang="en-US" sz="2400" dirty="0"/>
              <a:t>Sources of free images for making signs, displays</a:t>
            </a:r>
          </a:p>
          <a:p>
            <a:endParaRPr lang="en-US" sz="2800" dirty="0"/>
          </a:p>
          <a:p>
            <a:r>
              <a:rPr lang="en-US" sz="2800" dirty="0"/>
              <a:t>Make and Take </a:t>
            </a:r>
            <a:r>
              <a:rPr lang="en-US" sz="2800" dirty="0" smtClean="0"/>
              <a:t>Session</a:t>
            </a:r>
          </a:p>
          <a:p>
            <a:endParaRPr lang="en-US" sz="3600" dirty="0" smtClean="0"/>
          </a:p>
          <a:p>
            <a:pPr marL="0" indent="0">
              <a:buNone/>
            </a:pPr>
            <a:endParaRPr lang="en-US" sz="3600" dirty="0"/>
          </a:p>
        </p:txBody>
      </p:sp>
      <p:sp>
        <p:nvSpPr>
          <p:cNvPr id="5" name="TextBox 4"/>
          <p:cNvSpPr txBox="1"/>
          <p:nvPr/>
        </p:nvSpPr>
        <p:spPr>
          <a:xfrm>
            <a:off x="5302250" y="5979209"/>
            <a:ext cx="3841750" cy="646331"/>
          </a:xfrm>
          <a:prstGeom prst="rect">
            <a:avLst/>
          </a:prstGeom>
          <a:noFill/>
        </p:spPr>
        <p:txBody>
          <a:bodyPr wrap="square" rtlCol="0">
            <a:spAutoFit/>
          </a:bodyPr>
          <a:lstStyle/>
          <a:p>
            <a:r>
              <a:rPr lang="en-US" dirty="0" smtClean="0"/>
              <a:t>Copied under Part VB</a:t>
            </a:r>
          </a:p>
          <a:p>
            <a:r>
              <a:rPr lang="en-US" dirty="0">
                <a:hlinkClick r:id="rId3"/>
              </a:rPr>
              <a:t>http://fab.com/inspiration/book-</a:t>
            </a:r>
            <a:r>
              <a:rPr lang="en-US" dirty="0" smtClean="0">
                <a:hlinkClick r:id="rId3"/>
              </a:rPr>
              <a:t>shelf</a:t>
            </a:r>
            <a:r>
              <a:rPr lang="en-US" dirty="0" smtClean="0"/>
              <a:t> </a:t>
            </a:r>
            <a:endParaRPr lang="en-US" dirty="0"/>
          </a:p>
        </p:txBody>
      </p:sp>
    </p:spTree>
    <p:extLst>
      <p:ext uri="{BB962C8B-B14F-4D97-AF65-F5344CB8AC3E}">
        <p14:creationId xmlns:p14="http://schemas.microsoft.com/office/powerpoint/2010/main" val="27133544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800" dirty="0" smtClean="0">
                <a:latin typeface="Digs my hart"/>
                <a:cs typeface="Digs my hart"/>
              </a:rPr>
              <a:t>Read online: We Give Books</a:t>
            </a:r>
            <a:endParaRPr lang="en-US" sz="4800" dirty="0">
              <a:latin typeface="Digs my hart"/>
              <a:cs typeface="Digs my hart"/>
            </a:endParaRPr>
          </a:p>
        </p:txBody>
      </p:sp>
      <p:pic>
        <p:nvPicPr>
          <p:cNvPr id="4" name="Picture 3" descr="Screen Shot 2012-03-17 at 8.48.37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63650"/>
            <a:ext cx="9144000" cy="4769584"/>
          </a:xfrm>
          <a:prstGeom prst="rect">
            <a:avLst/>
          </a:prstGeom>
        </p:spPr>
      </p:pic>
      <p:sp>
        <p:nvSpPr>
          <p:cNvPr id="5" name="Rectangle 4"/>
          <p:cNvSpPr/>
          <p:nvPr/>
        </p:nvSpPr>
        <p:spPr>
          <a:xfrm>
            <a:off x="1334581" y="6133584"/>
            <a:ext cx="6545382" cy="707886"/>
          </a:xfrm>
          <a:prstGeom prst="rect">
            <a:avLst/>
          </a:prstGeom>
        </p:spPr>
        <p:txBody>
          <a:bodyPr wrap="none">
            <a:spAutoFit/>
          </a:bodyPr>
          <a:lstStyle/>
          <a:p>
            <a:r>
              <a:rPr lang="en-US" sz="4000" dirty="0">
                <a:hlinkClick r:id="rId5"/>
              </a:rPr>
              <a:t>http://www.wegivebooks.org</a:t>
            </a:r>
            <a:r>
              <a:rPr lang="en-US" sz="4000" dirty="0" smtClean="0">
                <a:hlinkClick r:id="rId5"/>
              </a:rPr>
              <a:t>/</a:t>
            </a:r>
            <a:r>
              <a:rPr lang="en-US" sz="4000" dirty="0" smtClean="0"/>
              <a:t> </a:t>
            </a:r>
          </a:p>
        </p:txBody>
      </p:sp>
    </p:spTree>
    <p:extLst>
      <p:ext uri="{BB962C8B-B14F-4D97-AF65-F5344CB8AC3E}">
        <p14:creationId xmlns:p14="http://schemas.microsoft.com/office/powerpoint/2010/main" val="38666352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59769357_fde201ac03_z.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926783" cy="6569044"/>
          </a:xfrm>
          <a:prstGeom prst="rect">
            <a:avLst/>
          </a:prstGeom>
        </p:spPr>
      </p:pic>
      <p:sp>
        <p:nvSpPr>
          <p:cNvPr id="6" name="Rectangle 5"/>
          <p:cNvSpPr/>
          <p:nvPr/>
        </p:nvSpPr>
        <p:spPr>
          <a:xfrm>
            <a:off x="13800" y="6307434"/>
            <a:ext cx="5156290" cy="523220"/>
          </a:xfrm>
          <a:prstGeom prst="rect">
            <a:avLst/>
          </a:prstGeom>
        </p:spPr>
        <p:txBody>
          <a:bodyPr wrap="square">
            <a:spAutoFit/>
          </a:bodyPr>
          <a:lstStyle/>
          <a:p>
            <a:r>
              <a:rPr lang="en-US" sz="1400" dirty="0" smtClean="0">
                <a:solidFill>
                  <a:schemeClr val="bg1"/>
                </a:solidFill>
              </a:rPr>
              <a:t>Photo Credit: CC BY </a:t>
            </a:r>
            <a:r>
              <a:rPr lang="en-US" sz="1400" dirty="0">
                <a:solidFill>
                  <a:schemeClr val="bg1"/>
                </a:solidFill>
              </a:rPr>
              <a:t>NC ND </a:t>
            </a:r>
            <a:r>
              <a:rPr lang="en-US" sz="1400" dirty="0" smtClean="0">
                <a:solidFill>
                  <a:schemeClr val="bg1"/>
                </a:solidFill>
              </a:rPr>
              <a:t> Pioneer </a:t>
            </a:r>
            <a:r>
              <a:rPr lang="en-US" sz="1400" dirty="0">
                <a:solidFill>
                  <a:schemeClr val="bg1"/>
                </a:solidFill>
              </a:rPr>
              <a:t>Library </a:t>
            </a:r>
            <a:r>
              <a:rPr lang="en-US" sz="1400" dirty="0" smtClean="0">
                <a:solidFill>
                  <a:schemeClr val="bg1"/>
                </a:solidFill>
              </a:rPr>
              <a:t>System</a:t>
            </a:r>
            <a:endParaRPr lang="en-US" sz="1400" dirty="0" smtClean="0">
              <a:solidFill>
                <a:schemeClr val="bg1"/>
              </a:solidFill>
              <a:hlinkClick r:id="rId3"/>
            </a:endParaRPr>
          </a:p>
          <a:p>
            <a:r>
              <a:rPr lang="en-US" sz="1400" dirty="0" smtClean="0">
                <a:solidFill>
                  <a:schemeClr val="bg1"/>
                </a:solidFill>
                <a:hlinkClick r:id="rId3"/>
              </a:rPr>
              <a:t>http</a:t>
            </a:r>
            <a:r>
              <a:rPr lang="en-US" sz="1400" dirty="0">
                <a:solidFill>
                  <a:schemeClr val="bg1"/>
                </a:solidFill>
                <a:hlinkClick r:id="rId3"/>
              </a:rPr>
              <a:t>://www.flickr.com/photos/jsyk/2759769357/in/faves-vblibrary</a:t>
            </a:r>
            <a:r>
              <a:rPr lang="en-US" sz="1400" dirty="0" smtClean="0">
                <a:solidFill>
                  <a:schemeClr val="bg1"/>
                </a:solidFill>
                <a:hlinkClick r:id="rId3"/>
              </a:rPr>
              <a:t>/</a:t>
            </a:r>
            <a:r>
              <a:rPr lang="en-US" sz="1400" dirty="0" smtClean="0">
                <a:solidFill>
                  <a:schemeClr val="bg1"/>
                </a:solidFill>
              </a:rPr>
              <a:t> </a:t>
            </a:r>
            <a:endParaRPr lang="en-US" sz="1400" dirty="0">
              <a:solidFill>
                <a:schemeClr val="bg1"/>
              </a:solidFill>
            </a:endParaRPr>
          </a:p>
        </p:txBody>
      </p:sp>
      <p:sp>
        <p:nvSpPr>
          <p:cNvPr id="9" name="TextBox 8"/>
          <p:cNvSpPr txBox="1"/>
          <p:nvPr/>
        </p:nvSpPr>
        <p:spPr>
          <a:xfrm>
            <a:off x="5170090" y="1363077"/>
            <a:ext cx="3689310" cy="1323439"/>
          </a:xfrm>
          <a:prstGeom prst="rect">
            <a:avLst/>
          </a:prstGeom>
          <a:noFill/>
        </p:spPr>
        <p:txBody>
          <a:bodyPr wrap="square" rtlCol="0">
            <a:spAutoFit/>
          </a:bodyPr>
          <a:lstStyle/>
          <a:p>
            <a:r>
              <a:rPr lang="en-US" sz="2000" dirty="0" smtClean="0"/>
              <a:t>Will play on:-</a:t>
            </a:r>
          </a:p>
          <a:p>
            <a:pPr marL="457200" indent="-457200">
              <a:buFont typeface="Arial"/>
              <a:buChar char="•"/>
            </a:pPr>
            <a:r>
              <a:rPr lang="en-US" sz="2000" dirty="0" smtClean="0"/>
              <a:t>Mp3 player</a:t>
            </a:r>
          </a:p>
          <a:p>
            <a:pPr marL="457200" indent="-457200">
              <a:buFont typeface="Arial"/>
              <a:buChar char="•"/>
            </a:pPr>
            <a:r>
              <a:rPr lang="en-US" sz="2000" dirty="0" err="1" smtClean="0"/>
              <a:t>Ipods</a:t>
            </a:r>
            <a:endParaRPr lang="en-US" sz="2000" dirty="0" smtClean="0"/>
          </a:p>
          <a:p>
            <a:pPr marL="457200" indent="-457200">
              <a:buFont typeface="Arial"/>
              <a:buChar char="•"/>
            </a:pPr>
            <a:r>
              <a:rPr lang="en-US" sz="2000" dirty="0" smtClean="0"/>
              <a:t>Computer</a:t>
            </a:r>
          </a:p>
        </p:txBody>
      </p:sp>
      <p:pic>
        <p:nvPicPr>
          <p:cNvPr id="10" name="Picture 9"/>
          <p:cNvPicPr>
            <a:picLocks noChangeAspect="1"/>
          </p:cNvPicPr>
          <p:nvPr/>
        </p:nvPicPr>
        <p:blipFill>
          <a:blip r:embed="rId4"/>
          <a:stretch>
            <a:fillRect/>
          </a:stretch>
        </p:blipFill>
        <p:spPr>
          <a:xfrm>
            <a:off x="5170090" y="3300871"/>
            <a:ext cx="3529783" cy="3529783"/>
          </a:xfrm>
          <a:prstGeom prst="rect">
            <a:avLst/>
          </a:prstGeom>
        </p:spPr>
      </p:pic>
      <p:sp>
        <p:nvSpPr>
          <p:cNvPr id="2" name="Title 1"/>
          <p:cNvSpPr>
            <a:spLocks noGrp="1"/>
          </p:cNvSpPr>
          <p:nvPr>
            <p:ph type="title"/>
          </p:nvPr>
        </p:nvSpPr>
        <p:spPr>
          <a:xfrm>
            <a:off x="2879402" y="170384"/>
            <a:ext cx="4094762" cy="1161715"/>
          </a:xfrm>
        </p:spPr>
        <p:txBody>
          <a:bodyPr>
            <a:normAutofit/>
          </a:bodyPr>
          <a:lstStyle/>
          <a:p>
            <a:r>
              <a:rPr lang="en-US" dirty="0" smtClean="0">
                <a:solidFill>
                  <a:srgbClr val="FFFFFF"/>
                </a:solidFill>
                <a:latin typeface="Digs my hart"/>
                <a:cs typeface="Digs my hart"/>
              </a:rPr>
              <a:t>Audio</a:t>
            </a:r>
            <a:r>
              <a:rPr lang="en-US" dirty="0" smtClean="0">
                <a:latin typeface="Digs my hart"/>
                <a:cs typeface="Digs my hart"/>
              </a:rPr>
              <a:t> Books</a:t>
            </a:r>
            <a:endParaRPr lang="en-US" dirty="0">
              <a:latin typeface="Digs my hart"/>
              <a:cs typeface="Digs my hart"/>
            </a:endParaRPr>
          </a:p>
        </p:txBody>
      </p:sp>
      <p:sp>
        <p:nvSpPr>
          <p:cNvPr id="11" name="TextBox 10"/>
          <p:cNvSpPr txBox="1"/>
          <p:nvPr/>
        </p:nvSpPr>
        <p:spPr>
          <a:xfrm>
            <a:off x="5170090" y="2977705"/>
            <a:ext cx="3121367" cy="1015663"/>
          </a:xfrm>
          <a:prstGeom prst="rect">
            <a:avLst/>
          </a:prstGeom>
          <a:noFill/>
        </p:spPr>
        <p:txBody>
          <a:bodyPr wrap="none" rtlCol="0">
            <a:spAutoFit/>
          </a:bodyPr>
          <a:lstStyle/>
          <a:p>
            <a:r>
              <a:rPr lang="en-US" sz="2400" b="1" dirty="0" err="1" smtClean="0"/>
              <a:t>Belkin</a:t>
            </a:r>
            <a:r>
              <a:rPr lang="en-US" sz="2400" b="1" dirty="0" smtClean="0"/>
              <a:t> </a:t>
            </a:r>
            <a:r>
              <a:rPr lang="en-US" sz="2400" b="1" dirty="0" err="1" smtClean="0"/>
              <a:t>Rockstar</a:t>
            </a:r>
            <a:endParaRPr lang="en-US" sz="2400" b="1" dirty="0" smtClean="0"/>
          </a:p>
          <a:p>
            <a:r>
              <a:rPr lang="en-US" dirty="0" smtClean="0"/>
              <a:t>Allows a number of students to</a:t>
            </a:r>
          </a:p>
          <a:p>
            <a:r>
              <a:rPr lang="en-US" dirty="0" smtClean="0"/>
              <a:t> listen to a story</a:t>
            </a:r>
            <a:endParaRPr lang="en-US" dirty="0"/>
          </a:p>
        </p:txBody>
      </p:sp>
      <p:sp>
        <p:nvSpPr>
          <p:cNvPr id="12" name="Rectangle 11"/>
          <p:cNvSpPr/>
          <p:nvPr/>
        </p:nvSpPr>
        <p:spPr>
          <a:xfrm>
            <a:off x="5471980" y="6307434"/>
            <a:ext cx="3460220" cy="430887"/>
          </a:xfrm>
          <a:prstGeom prst="rect">
            <a:avLst/>
          </a:prstGeom>
        </p:spPr>
        <p:txBody>
          <a:bodyPr wrap="square">
            <a:spAutoFit/>
          </a:bodyPr>
          <a:lstStyle/>
          <a:p>
            <a:r>
              <a:rPr lang="en-US" sz="1050" dirty="0" smtClean="0"/>
              <a:t>Copied under Part VB</a:t>
            </a:r>
          </a:p>
          <a:p>
            <a:r>
              <a:rPr lang="en-US" sz="1050" dirty="0" smtClean="0">
                <a:hlinkClick r:id="rId5"/>
              </a:rPr>
              <a:t>http</a:t>
            </a:r>
            <a:r>
              <a:rPr lang="en-US" sz="1050" dirty="0">
                <a:hlinkClick r:id="rId5"/>
              </a:rPr>
              <a:t>://www.impulsegamer.com/hardware/rockstar3.</a:t>
            </a:r>
            <a:r>
              <a:rPr lang="en-US" sz="1050" dirty="0" smtClean="0">
                <a:hlinkClick r:id="rId5"/>
              </a:rPr>
              <a:t>jpg</a:t>
            </a:r>
            <a:r>
              <a:rPr lang="en-US" sz="1050" dirty="0" smtClean="0"/>
              <a:t> </a:t>
            </a:r>
            <a:endParaRPr lang="en-US" sz="1050" dirty="0"/>
          </a:p>
        </p:txBody>
      </p:sp>
    </p:spTree>
    <p:extLst>
      <p:ext uri="{BB962C8B-B14F-4D97-AF65-F5344CB8AC3E}">
        <p14:creationId xmlns:p14="http://schemas.microsoft.com/office/powerpoint/2010/main" val="688724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2-03-18 at 10.21.0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8335"/>
            <a:ext cx="9144000" cy="1578606"/>
          </a:xfrm>
          <a:prstGeom prst="rect">
            <a:avLst/>
          </a:prstGeom>
        </p:spPr>
      </p:pic>
      <p:sp>
        <p:nvSpPr>
          <p:cNvPr id="10" name="Rectangle 9"/>
          <p:cNvSpPr/>
          <p:nvPr/>
        </p:nvSpPr>
        <p:spPr>
          <a:xfrm>
            <a:off x="1980638" y="335947"/>
            <a:ext cx="3728304" cy="584776"/>
          </a:xfrm>
          <a:prstGeom prst="rect">
            <a:avLst/>
          </a:prstGeom>
        </p:spPr>
        <p:txBody>
          <a:bodyPr wrap="none">
            <a:spAutoFit/>
          </a:bodyPr>
          <a:lstStyle/>
          <a:p>
            <a:r>
              <a:rPr lang="en-US" sz="3200" dirty="0">
                <a:hlinkClick r:id="rId3"/>
              </a:rPr>
              <a:t>http://</a:t>
            </a:r>
            <a:r>
              <a:rPr lang="en-US" sz="3200" dirty="0" smtClean="0">
                <a:hlinkClick r:id="rId3"/>
              </a:rPr>
              <a:t>storynory.com</a:t>
            </a:r>
            <a:r>
              <a:rPr lang="en-US" sz="3200" dirty="0" smtClean="0"/>
              <a:t> </a:t>
            </a:r>
            <a:endParaRPr lang="en-US" sz="3200" dirty="0"/>
          </a:p>
        </p:txBody>
      </p:sp>
      <p:pic>
        <p:nvPicPr>
          <p:cNvPr id="11" name="Picture 10" descr="Screen Shot 2012-03-18 at 10.36.26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001509"/>
            <a:ext cx="9144000" cy="4083170"/>
          </a:xfrm>
          <a:prstGeom prst="rect">
            <a:avLst/>
          </a:prstGeom>
        </p:spPr>
      </p:pic>
      <p:sp>
        <p:nvSpPr>
          <p:cNvPr id="12" name="TextBox 11"/>
          <p:cNvSpPr txBox="1"/>
          <p:nvPr/>
        </p:nvSpPr>
        <p:spPr>
          <a:xfrm>
            <a:off x="1146146" y="2541495"/>
            <a:ext cx="4133839" cy="369332"/>
          </a:xfrm>
          <a:prstGeom prst="rect">
            <a:avLst/>
          </a:prstGeom>
          <a:noFill/>
        </p:spPr>
        <p:txBody>
          <a:bodyPr wrap="none" rtlCol="0">
            <a:spAutoFit/>
          </a:bodyPr>
          <a:lstStyle/>
          <a:p>
            <a:r>
              <a:rPr lang="en-US" dirty="0" smtClean="0"/>
              <a:t>Search for subject heading  ‘talking books’</a:t>
            </a:r>
            <a:endParaRPr lang="en-US" dirty="0"/>
          </a:p>
        </p:txBody>
      </p:sp>
    </p:spTree>
    <p:extLst>
      <p:ext uri="{BB962C8B-B14F-4D97-AF65-F5344CB8AC3E}">
        <p14:creationId xmlns:p14="http://schemas.microsoft.com/office/powerpoint/2010/main" val="29816921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Digs my hart"/>
                <a:cs typeface="Digs my hart"/>
              </a:rPr>
              <a:t>Libcode</a:t>
            </a:r>
            <a:r>
              <a:rPr lang="en-US" dirty="0" smtClean="0">
                <a:latin typeface="Digs my hart"/>
                <a:cs typeface="Digs my hart"/>
              </a:rPr>
              <a:t> Library Systems</a:t>
            </a:r>
            <a:endParaRPr lang="en-US" dirty="0">
              <a:latin typeface="Digs my hart"/>
              <a:cs typeface="Digs my hart"/>
            </a:endParaRPr>
          </a:p>
        </p:txBody>
      </p:sp>
      <p:sp>
        <p:nvSpPr>
          <p:cNvPr id="3" name="Content Placeholder 2"/>
          <p:cNvSpPr>
            <a:spLocks noGrp="1"/>
          </p:cNvSpPr>
          <p:nvPr>
            <p:ph idx="1"/>
          </p:nvPr>
        </p:nvSpPr>
        <p:spPr/>
        <p:txBody>
          <a:bodyPr/>
          <a:lstStyle/>
          <a:p>
            <a:r>
              <a:rPr lang="en-US" dirty="0" smtClean="0"/>
              <a:t>New features of </a:t>
            </a:r>
            <a:r>
              <a:rPr lang="en-US" dirty="0" err="1" smtClean="0"/>
              <a:t>CMEweb</a:t>
            </a:r>
            <a:endParaRPr lang="en-US" dirty="0" smtClean="0"/>
          </a:p>
          <a:p>
            <a:r>
              <a:rPr lang="en-US" dirty="0" smtClean="0"/>
              <a:t>Statistics</a:t>
            </a:r>
          </a:p>
          <a:p>
            <a:pPr lvl="1"/>
            <a:r>
              <a:rPr lang="en-US" dirty="0">
                <a:hlinkClick r:id="rId2"/>
              </a:rPr>
              <a:t>School Library Statistics </a:t>
            </a:r>
            <a:r>
              <a:rPr lang="en-US" dirty="0" smtClean="0">
                <a:hlinkClick r:id="rId2"/>
              </a:rPr>
              <a:t>Instructions</a:t>
            </a:r>
            <a:endParaRPr lang="en-US" dirty="0" smtClean="0"/>
          </a:p>
        </p:txBody>
      </p:sp>
    </p:spTree>
    <p:extLst>
      <p:ext uri="{BB962C8B-B14F-4D97-AF65-F5344CB8AC3E}">
        <p14:creationId xmlns:p14="http://schemas.microsoft.com/office/powerpoint/2010/main" val="13793727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Creative Commons Image Search</a:t>
            </a:r>
            <a:endParaRPr lang="en-US" b="1" dirty="0"/>
          </a:p>
        </p:txBody>
      </p:sp>
      <p:sp>
        <p:nvSpPr>
          <p:cNvPr id="3" name="Content Placeholder 2"/>
          <p:cNvSpPr>
            <a:spLocks noGrp="1"/>
          </p:cNvSpPr>
          <p:nvPr>
            <p:ph idx="1"/>
          </p:nvPr>
        </p:nvSpPr>
        <p:spPr>
          <a:xfrm>
            <a:off x="457200" y="1600201"/>
            <a:ext cx="8229600" cy="906938"/>
          </a:xfrm>
        </p:spPr>
        <p:txBody>
          <a:bodyPr/>
          <a:lstStyle/>
          <a:p>
            <a:r>
              <a:rPr lang="en-US" dirty="0">
                <a:hlinkClick r:id="rId2"/>
              </a:rPr>
              <a:t>http://search.creativecommons.org</a:t>
            </a:r>
            <a:r>
              <a:rPr lang="en-US" dirty="0" smtClean="0">
                <a:hlinkClick r:id="rId2"/>
              </a:rPr>
              <a:t>/</a:t>
            </a:r>
            <a:r>
              <a:rPr lang="en-US" dirty="0" smtClean="0"/>
              <a:t> </a:t>
            </a:r>
            <a:endParaRPr lang="en-US" dirty="0"/>
          </a:p>
        </p:txBody>
      </p:sp>
      <p:pic>
        <p:nvPicPr>
          <p:cNvPr id="5" name="Picture 4" descr="Screen Shot 2012-03-19 at 12.32.5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263" y="2849021"/>
            <a:ext cx="7679398" cy="2298474"/>
          </a:xfrm>
          <a:prstGeom prst="rect">
            <a:avLst/>
          </a:prstGeom>
        </p:spPr>
      </p:pic>
    </p:spTree>
    <p:extLst>
      <p:ext uri="{BB962C8B-B14F-4D97-AF65-F5344CB8AC3E}">
        <p14:creationId xmlns:p14="http://schemas.microsoft.com/office/powerpoint/2010/main" val="4475674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2-03-19 at 12.06.24 AM.png"/>
          <p:cNvPicPr>
            <a:picLocks noChangeAspect="1"/>
          </p:cNvPicPr>
          <p:nvPr/>
        </p:nvPicPr>
        <p:blipFill>
          <a:blip r:embed="rId2">
            <a:extLst>
              <a:ext uri="{BEBA8EAE-BF5A-486C-A8C5-ECC9F3942E4B}">
                <a14:imgProps xmlns:a14="http://schemas.microsoft.com/office/drawing/2010/main">
                  <a14:imgLayer r:embed="rId3">
                    <a14:imgEffect>
                      <a14:backgroundRemoval t="9319" b="95699" l="6130" r="94253">
                        <a14:foregroundMark x1="16475" y1="67025" x2="16475" y2="67025"/>
                        <a14:foregroundMark x1="26437" y1="75627" x2="26437" y2="75627"/>
                        <a14:foregroundMark x1="42146" y1="79211" x2="42146" y2="79211"/>
                        <a14:foregroundMark x1="55939" y1="78853" x2="55939" y2="78853"/>
                        <a14:foregroundMark x1="63602" y1="78853" x2="63602" y2="78853"/>
                        <a14:foregroundMark x1="72797" y1="85663" x2="72797" y2="85663"/>
                        <a14:foregroundMark x1="78544" y1="71685" x2="78544" y2="71685"/>
                        <a14:foregroundMark x1="87356" y1="25090" x2="87356" y2="25090"/>
                        <a14:foregroundMark x1="68582" y1="12545" x2="68582" y2="12545"/>
                        <a14:foregroundMark x1="37165" y1="11470" x2="37165" y2="11470"/>
                        <a14:foregroundMark x1="18391" y1="20430" x2="18391" y2="20430"/>
                        <a14:foregroundMark x1="9962" y1="31900" x2="9962" y2="31900"/>
                        <a14:foregroundMark x1="20690" y1="86380" x2="20690" y2="86380"/>
                        <a14:backgroundMark x1="79310" y1="87814" x2="79310" y2="87814"/>
                      </a14:backgroundRemoval>
                    </a14:imgEffect>
                  </a14:imgLayer>
                </a14:imgProps>
              </a:ext>
              <a:ext uri="{28A0092B-C50C-407E-A947-70E740481C1C}">
                <a14:useLocalDpi xmlns:a14="http://schemas.microsoft.com/office/drawing/2010/main"/>
              </a:ext>
            </a:extLst>
          </a:blip>
          <a:stretch>
            <a:fillRect/>
          </a:stretch>
        </p:blipFill>
        <p:spPr>
          <a:xfrm>
            <a:off x="5540375" y="439562"/>
            <a:ext cx="3111224" cy="3325791"/>
          </a:xfrm>
          <a:prstGeom prst="rect">
            <a:avLst/>
          </a:prstGeom>
        </p:spPr>
      </p:pic>
      <p:sp>
        <p:nvSpPr>
          <p:cNvPr id="2" name="Title 1"/>
          <p:cNvSpPr>
            <a:spLocks noGrp="1"/>
          </p:cNvSpPr>
          <p:nvPr>
            <p:ph type="title"/>
          </p:nvPr>
        </p:nvSpPr>
        <p:spPr/>
        <p:txBody>
          <a:bodyPr/>
          <a:lstStyle/>
          <a:p>
            <a:pPr algn="l"/>
            <a:r>
              <a:rPr lang="en-US" dirty="0" smtClean="0">
                <a:solidFill>
                  <a:srgbClr val="FFFFFF"/>
                </a:solidFill>
                <a:latin typeface="Digs my hart"/>
                <a:cs typeface="Digs my hart"/>
              </a:rPr>
              <a:t>Make and take</a:t>
            </a:r>
            <a:endParaRPr lang="en-US" dirty="0">
              <a:solidFill>
                <a:srgbClr val="FFFFFF"/>
              </a:solidFill>
              <a:latin typeface="Digs my hart"/>
              <a:cs typeface="Digs my hart"/>
            </a:endParaRPr>
          </a:p>
        </p:txBody>
      </p:sp>
      <p:sp>
        <p:nvSpPr>
          <p:cNvPr id="4" name="Rectangle 3"/>
          <p:cNvSpPr/>
          <p:nvPr/>
        </p:nvSpPr>
        <p:spPr>
          <a:xfrm>
            <a:off x="0" y="5931035"/>
            <a:ext cx="5354513" cy="646331"/>
          </a:xfrm>
          <a:prstGeom prst="rect">
            <a:avLst/>
          </a:prstGeom>
        </p:spPr>
        <p:txBody>
          <a:bodyPr wrap="square">
            <a:spAutoFit/>
          </a:bodyPr>
          <a:lstStyle/>
          <a:p>
            <a:r>
              <a:rPr lang="en-US" dirty="0" smtClean="0">
                <a:hlinkClick r:id="rId4"/>
              </a:rPr>
              <a:t>CC BY NC ND Enokson</a:t>
            </a:r>
          </a:p>
          <a:p>
            <a:r>
              <a:rPr lang="en-US" dirty="0" smtClean="0">
                <a:hlinkClick r:id="rId4"/>
              </a:rPr>
              <a:t>http</a:t>
            </a:r>
            <a:r>
              <a:rPr lang="en-US" dirty="0">
                <a:hlinkClick r:id="rId4"/>
              </a:rPr>
              <a:t>://www.flickr.com/photos/vblibrary/page40</a:t>
            </a:r>
            <a:r>
              <a:rPr lang="en-US" dirty="0" smtClean="0">
                <a:hlinkClick r:id="rId4"/>
              </a:rPr>
              <a:t>/</a:t>
            </a:r>
            <a:r>
              <a:rPr lang="en-US" dirty="0" smtClean="0"/>
              <a:t>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76800" y="3472988"/>
            <a:ext cx="4267200" cy="3325591"/>
          </a:xfrm>
          <a:prstGeom prst="rect">
            <a:avLst/>
          </a:prstGeom>
        </p:spPr>
      </p:pic>
      <p:sp>
        <p:nvSpPr>
          <p:cNvPr id="3" name="TextBox 2"/>
          <p:cNvSpPr txBox="1"/>
          <p:nvPr/>
        </p:nvSpPr>
        <p:spPr>
          <a:xfrm>
            <a:off x="145143" y="2749690"/>
            <a:ext cx="4426857" cy="2031325"/>
          </a:xfrm>
          <a:prstGeom prst="rect">
            <a:avLst/>
          </a:prstGeom>
          <a:noFill/>
        </p:spPr>
        <p:txBody>
          <a:bodyPr wrap="square" rtlCol="0">
            <a:spAutoFit/>
          </a:bodyPr>
          <a:lstStyle/>
          <a:p>
            <a:r>
              <a:rPr lang="en-US" b="1" dirty="0">
                <a:solidFill>
                  <a:srgbClr val="FFFFFF"/>
                </a:solidFill>
              </a:rPr>
              <a:t>Make and Take Session</a:t>
            </a:r>
            <a:endParaRPr lang="en-US" dirty="0">
              <a:solidFill>
                <a:srgbClr val="FFFFFF"/>
              </a:solidFill>
            </a:endParaRPr>
          </a:p>
          <a:p>
            <a:r>
              <a:rPr lang="en-US" dirty="0" smtClean="0">
                <a:solidFill>
                  <a:schemeClr val="bg1"/>
                </a:solidFill>
              </a:rPr>
              <a:t>"</a:t>
            </a:r>
            <a:r>
              <a:rPr lang="en-US" dirty="0">
                <a:solidFill>
                  <a:schemeClr val="bg1"/>
                </a:solidFill>
              </a:rPr>
              <a:t>Libraries: Cut apart these </a:t>
            </a:r>
            <a:r>
              <a:rPr lang="en-US" dirty="0">
                <a:solidFill>
                  <a:schemeClr val="bg1"/>
                </a:solidFill>
                <a:hlinkClick r:id="rId6"/>
              </a:rPr>
              <a:t>bookmarks </a:t>
            </a:r>
            <a:r>
              <a:rPr lang="en-US" dirty="0">
                <a:solidFill>
                  <a:schemeClr val="bg1"/>
                </a:solidFill>
              </a:rPr>
              <a:t>and slip into books on display or on shelves, leaving them peeking out of the top of the pages or to attract attention to new books or books of specific genres. A black and white version is also available in my photo stream."</a:t>
            </a:r>
          </a:p>
        </p:txBody>
      </p:sp>
    </p:spTree>
    <p:extLst>
      <p:ext uri="{BB962C8B-B14F-4D97-AF65-F5344CB8AC3E}">
        <p14:creationId xmlns:p14="http://schemas.microsoft.com/office/powerpoint/2010/main" val="11261164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49" y="404119"/>
            <a:ext cx="4968594" cy="5937404"/>
          </a:xfrm>
        </p:spPr>
        <p:txBody>
          <a:bodyPr>
            <a:noAutofit/>
          </a:bodyPr>
          <a:lstStyle/>
          <a:p>
            <a:pPr marL="0" indent="0">
              <a:buNone/>
            </a:pPr>
            <a:r>
              <a:rPr lang="en-US" sz="4800" b="1" i="1" dirty="0" smtClean="0"/>
              <a:t>What is happening @ your library and school?</a:t>
            </a:r>
          </a:p>
          <a:p>
            <a:pPr marL="0" indent="0">
              <a:buNone/>
            </a:pPr>
            <a:endParaRPr lang="en-US" sz="4800" b="1" dirty="0" smtClean="0"/>
          </a:p>
          <a:p>
            <a:pPr marL="0" indent="0">
              <a:buNone/>
            </a:pPr>
            <a:r>
              <a:rPr lang="en-US" sz="4800" b="1" i="1" dirty="0" smtClean="0"/>
              <a:t>How is your school creating interest and hype about reading?</a:t>
            </a:r>
            <a:endParaRPr lang="en-US" sz="4800" b="1" i="1" dirty="0"/>
          </a:p>
        </p:txBody>
      </p:sp>
      <p:pic>
        <p:nvPicPr>
          <p:cNvPr id="8" name="Picture 7"/>
          <p:cNvPicPr>
            <a:picLocks noChangeAspect="1"/>
          </p:cNvPicPr>
          <p:nvPr/>
        </p:nvPicPr>
        <p:blipFill>
          <a:blip r:embed="rId3"/>
          <a:stretch>
            <a:fillRect/>
          </a:stretch>
        </p:blipFill>
        <p:spPr>
          <a:xfrm>
            <a:off x="6150408" y="159972"/>
            <a:ext cx="2993592" cy="6307926"/>
          </a:xfrm>
          <a:prstGeom prst="rect">
            <a:avLst/>
          </a:prstGeom>
        </p:spPr>
      </p:pic>
      <p:sp>
        <p:nvSpPr>
          <p:cNvPr id="9" name="Rectangle 8"/>
          <p:cNvSpPr/>
          <p:nvPr/>
        </p:nvSpPr>
        <p:spPr>
          <a:xfrm rot="16200000">
            <a:off x="-3055483" y="3075058"/>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672653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igs my hart"/>
                <a:cs typeface="Digs my hart"/>
              </a:rPr>
              <a:t>NYOR </a:t>
            </a:r>
            <a:r>
              <a:rPr lang="en-US" dirty="0" smtClean="0">
                <a:latin typeface="Digs my hart"/>
                <a:cs typeface="Digs my hart"/>
                <a:hlinkClick r:id="rId2"/>
              </a:rPr>
              <a:t>You Tube </a:t>
            </a:r>
            <a:r>
              <a:rPr lang="en-US" dirty="0" smtClean="0">
                <a:latin typeface="Digs my hart"/>
                <a:cs typeface="Digs my hart"/>
              </a:rPr>
              <a:t>Channel</a:t>
            </a:r>
            <a:endParaRPr lang="en-US" dirty="0">
              <a:latin typeface="Digs my hart"/>
              <a:cs typeface="Digs my hart"/>
            </a:endParaRPr>
          </a:p>
        </p:txBody>
      </p:sp>
      <p:pic>
        <p:nvPicPr>
          <p:cNvPr id="4" name="Content Placeholder 3" descr="Screen Shot 2012-03-17 at 1.31.48 PM.png">
            <a:hlinkClick r:id="rId2"/>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774692" y="1600200"/>
            <a:ext cx="8229600" cy="4525963"/>
          </a:xfrm>
        </p:spPr>
      </p:pic>
      <p:sp>
        <p:nvSpPr>
          <p:cNvPr id="5" name="Rectangle 4"/>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29214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98" y="274638"/>
            <a:ext cx="7719101" cy="1143000"/>
          </a:xfrm>
        </p:spPr>
        <p:txBody>
          <a:bodyPr>
            <a:noAutofit/>
          </a:bodyPr>
          <a:lstStyle/>
          <a:p>
            <a:pPr algn="l"/>
            <a:r>
              <a:rPr lang="en-US" sz="3200" dirty="0"/>
              <a:t>Grandparents Day story time, classic picture stories (Devonshire tea)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4342" y="2799624"/>
            <a:ext cx="9144000" cy="3196167"/>
          </a:xfrm>
        </p:spPr>
      </p:pic>
      <p:sp>
        <p:nvSpPr>
          <p:cNvPr id="4" name="Title 1"/>
          <p:cNvSpPr txBox="1">
            <a:spLocks/>
          </p:cNvSpPr>
          <p:nvPr/>
        </p:nvSpPr>
        <p:spPr>
          <a:xfrm>
            <a:off x="457200" y="153177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Edwardian Script ITC"/>
                <a:cs typeface="Edwardian Script ITC"/>
              </a:rPr>
              <a:t>High Tea in the Library</a:t>
            </a:r>
            <a:endParaRPr lang="en-US" sz="7200" dirty="0">
              <a:latin typeface="Edwardian Script ITC"/>
              <a:cs typeface="Edwardian Script ITC"/>
            </a:endParaRPr>
          </a:p>
        </p:txBody>
      </p:sp>
      <p:sp>
        <p:nvSpPr>
          <p:cNvPr id="6" name="TextBox 5"/>
          <p:cNvSpPr txBox="1"/>
          <p:nvPr/>
        </p:nvSpPr>
        <p:spPr>
          <a:xfrm>
            <a:off x="4586342" y="6207506"/>
            <a:ext cx="4557658" cy="553998"/>
          </a:xfrm>
          <a:prstGeom prst="rect">
            <a:avLst/>
          </a:prstGeom>
          <a:noFill/>
        </p:spPr>
        <p:txBody>
          <a:bodyPr wrap="none" rtlCol="0">
            <a:spAutoFit/>
          </a:bodyPr>
          <a:lstStyle/>
          <a:p>
            <a:r>
              <a:rPr lang="en-US" sz="1000" dirty="0" smtClean="0"/>
              <a:t>Copied under </a:t>
            </a:r>
            <a:r>
              <a:rPr lang="en-US" sz="1000" dirty="0" err="1" smtClean="0"/>
              <a:t>PartVB</a:t>
            </a:r>
            <a:r>
              <a:rPr lang="en-US" sz="1000" dirty="0" smtClean="0"/>
              <a:t>: “Afternoon </a:t>
            </a:r>
            <a:r>
              <a:rPr lang="en-US" sz="1000" dirty="0"/>
              <a:t>Tea in the Library </a:t>
            </a:r>
            <a:r>
              <a:rPr lang="en-US" sz="1000" dirty="0" smtClean="0"/>
              <a:t>Bar”</a:t>
            </a:r>
            <a:r>
              <a:rPr lang="en-US" sz="1000" dirty="0"/>
              <a:t>	</a:t>
            </a:r>
          </a:p>
          <a:p>
            <a:r>
              <a:rPr lang="en-US" sz="1000" dirty="0" smtClean="0">
                <a:hlinkClick r:id="rId3"/>
              </a:rPr>
              <a:t>http</a:t>
            </a:r>
            <a:r>
              <a:rPr lang="en-US" sz="1000" dirty="0">
                <a:hlinkClick r:id="rId3"/>
              </a:rPr>
              <a:t>://www.fairmont.com/royalyork/GuestServices/Restaurants/</a:t>
            </a:r>
            <a:r>
              <a:rPr lang="en-US" sz="1000" dirty="0" smtClean="0">
                <a:hlinkClick r:id="rId3"/>
              </a:rPr>
              <a:t>AfternoonTea.htm</a:t>
            </a:r>
            <a:r>
              <a:rPr lang="en-US" sz="1000" dirty="0" smtClean="0"/>
              <a:t> </a:t>
            </a:r>
          </a:p>
          <a:p>
            <a:r>
              <a:rPr lang="en-US" sz="1000" dirty="0" smtClean="0"/>
              <a:t>accessed 17 March 2012  </a:t>
            </a:r>
            <a:endParaRPr lang="en-US" sz="1000" dirty="0"/>
          </a:p>
        </p:txBody>
      </p:sp>
      <p:sp>
        <p:nvSpPr>
          <p:cNvPr id="7" name="Rectangle 6"/>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31083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1790700"/>
            <a:ext cx="6350000" cy="3276600"/>
          </a:xfrm>
          <a:prstGeom prst="rect">
            <a:avLst/>
          </a:prstGeom>
        </p:spPr>
      </p:pic>
      <p:sp>
        <p:nvSpPr>
          <p:cNvPr id="2" name="TextBox 1"/>
          <p:cNvSpPr txBox="1"/>
          <p:nvPr/>
        </p:nvSpPr>
        <p:spPr>
          <a:xfrm>
            <a:off x="2358571" y="6150429"/>
            <a:ext cx="3721767" cy="646331"/>
          </a:xfrm>
          <a:prstGeom prst="rect">
            <a:avLst/>
          </a:prstGeom>
          <a:noFill/>
        </p:spPr>
        <p:txBody>
          <a:bodyPr wrap="none" rtlCol="0">
            <a:spAutoFit/>
          </a:bodyPr>
          <a:lstStyle/>
          <a:p>
            <a:r>
              <a:rPr lang="en-US" dirty="0"/>
              <a:t>Photo credit: CC</a:t>
            </a:r>
            <a:r>
              <a:rPr lang="en-US" b="1" dirty="0"/>
              <a:t> by-</a:t>
            </a:r>
            <a:r>
              <a:rPr lang="en-US" b="1" dirty="0" err="1"/>
              <a:t>nc</a:t>
            </a:r>
            <a:r>
              <a:rPr lang="en-US" b="1" dirty="0"/>
              <a:t>-</a:t>
            </a:r>
            <a:r>
              <a:rPr lang="en-US" b="1" dirty="0" err="1"/>
              <a:t>nd</a:t>
            </a:r>
            <a:r>
              <a:rPr lang="en-US" b="1" dirty="0"/>
              <a:t> </a:t>
            </a:r>
            <a:r>
              <a:rPr lang="da-DK" dirty="0"/>
              <a:t>by </a:t>
            </a:r>
            <a:r>
              <a:rPr lang="da-DK" dirty="0" err="1" smtClean="0"/>
              <a:t>Enokson</a:t>
            </a:r>
            <a:endParaRPr lang="da-DK" dirty="0" smtClean="0"/>
          </a:p>
          <a:p>
            <a:endParaRPr lang="en-US" dirty="0"/>
          </a:p>
        </p:txBody>
      </p:sp>
      <p:sp>
        <p:nvSpPr>
          <p:cNvPr id="5" name="Rectangle 4"/>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266569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8655" y="887912"/>
            <a:ext cx="7438571" cy="4433388"/>
          </a:xfrm>
          <a:prstGeom prst="rect">
            <a:avLst/>
          </a:prstGeom>
        </p:spPr>
      </p:pic>
      <p:sp>
        <p:nvSpPr>
          <p:cNvPr id="5" name="TextBox 4"/>
          <p:cNvSpPr txBox="1"/>
          <p:nvPr/>
        </p:nvSpPr>
        <p:spPr>
          <a:xfrm>
            <a:off x="783330" y="6211669"/>
            <a:ext cx="7673896" cy="646331"/>
          </a:xfrm>
          <a:prstGeom prst="rect">
            <a:avLst/>
          </a:prstGeom>
          <a:noFill/>
        </p:spPr>
        <p:txBody>
          <a:bodyPr wrap="none" rtlCol="0">
            <a:spAutoFit/>
          </a:bodyPr>
          <a:lstStyle/>
          <a:p>
            <a:r>
              <a:rPr lang="en-US" dirty="0"/>
              <a:t>Photo credit: CC</a:t>
            </a:r>
            <a:r>
              <a:rPr lang="en-US" b="1" dirty="0"/>
              <a:t> by-</a:t>
            </a:r>
            <a:r>
              <a:rPr lang="en-US" b="1" dirty="0" err="1"/>
              <a:t>nc</a:t>
            </a:r>
            <a:r>
              <a:rPr lang="en-US" b="1" dirty="0"/>
              <a:t>-</a:t>
            </a:r>
            <a:r>
              <a:rPr lang="en-US" b="1" dirty="0" err="1"/>
              <a:t>nd</a:t>
            </a:r>
            <a:r>
              <a:rPr lang="en-US" b="1" dirty="0"/>
              <a:t> </a:t>
            </a:r>
            <a:r>
              <a:rPr lang="da-DK" dirty="0"/>
              <a:t>by </a:t>
            </a:r>
            <a:r>
              <a:rPr lang="da-DK" dirty="0" err="1"/>
              <a:t>Enokson</a:t>
            </a:r>
            <a:endParaRPr lang="en-US" dirty="0"/>
          </a:p>
          <a:p>
            <a:r>
              <a:rPr lang="en-US" dirty="0" smtClean="0">
                <a:hlinkClick r:id="rId3"/>
              </a:rPr>
              <a:t>http</a:t>
            </a:r>
            <a:r>
              <a:rPr lang="en-US" dirty="0">
                <a:hlinkClick r:id="rId3"/>
              </a:rPr>
              <a:t>://www.flickr.com/photos/vblibrary/6877536033/sizes/m/in/photostream</a:t>
            </a:r>
            <a:r>
              <a:rPr lang="en-US" dirty="0" smtClean="0">
                <a:hlinkClick r:id="rId3"/>
              </a:rPr>
              <a:t>/</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26505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1498600"/>
            <a:ext cx="6350000" cy="3860800"/>
          </a:xfrm>
          <a:prstGeom prst="rect">
            <a:avLst/>
          </a:prstGeom>
        </p:spPr>
      </p:pic>
      <p:sp>
        <p:nvSpPr>
          <p:cNvPr id="5" name="TextBox 4"/>
          <p:cNvSpPr txBox="1"/>
          <p:nvPr/>
        </p:nvSpPr>
        <p:spPr>
          <a:xfrm>
            <a:off x="928854" y="6084585"/>
            <a:ext cx="7673896" cy="646331"/>
          </a:xfrm>
          <a:prstGeom prst="rect">
            <a:avLst/>
          </a:prstGeom>
          <a:noFill/>
        </p:spPr>
        <p:txBody>
          <a:bodyPr wrap="none" rtlCol="0">
            <a:spAutoFit/>
          </a:bodyPr>
          <a:lstStyle/>
          <a:p>
            <a:r>
              <a:rPr lang="en-US" dirty="0" smtClean="0"/>
              <a:t>Photo credit: CC</a:t>
            </a:r>
            <a:r>
              <a:rPr lang="en-US" b="1" dirty="0" smtClean="0"/>
              <a:t> </a:t>
            </a:r>
            <a:r>
              <a:rPr lang="en-US" b="1" dirty="0"/>
              <a:t>by-</a:t>
            </a:r>
            <a:r>
              <a:rPr lang="en-US" b="1" dirty="0" err="1"/>
              <a:t>nc</a:t>
            </a:r>
            <a:r>
              <a:rPr lang="en-US" b="1" dirty="0"/>
              <a:t>-</a:t>
            </a:r>
            <a:r>
              <a:rPr lang="en-US" b="1" dirty="0" err="1" smtClean="0"/>
              <a:t>nd</a:t>
            </a:r>
            <a:r>
              <a:rPr lang="en-US" b="1" dirty="0" smtClean="0"/>
              <a:t> </a:t>
            </a:r>
            <a:r>
              <a:rPr lang="da-DK" dirty="0"/>
              <a:t>by </a:t>
            </a:r>
            <a:r>
              <a:rPr lang="da-DK" dirty="0" err="1" smtClean="0"/>
              <a:t>Enokson</a:t>
            </a:r>
            <a:endParaRPr lang="en-US" dirty="0" smtClean="0"/>
          </a:p>
          <a:p>
            <a:r>
              <a:rPr lang="en-US" dirty="0" smtClean="0">
                <a:hlinkClick r:id="rId3"/>
              </a:rPr>
              <a:t>http</a:t>
            </a:r>
            <a:r>
              <a:rPr lang="en-US" dirty="0">
                <a:hlinkClick r:id="rId3"/>
              </a:rPr>
              <a:t>://www.flickr.com/photos/vblibrary/6876852747/sizes/m/in/photostream</a:t>
            </a:r>
            <a:r>
              <a:rPr lang="en-US" dirty="0" smtClean="0">
                <a:hlinkClick r:id="rId3"/>
              </a:rPr>
              <a:t>/</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94928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976" y="0"/>
            <a:ext cx="9283968" cy="6554481"/>
          </a:xfrm>
          <a:prstGeom prst="rect">
            <a:avLst/>
          </a:prstGeom>
        </p:spPr>
      </p:pic>
      <p:sp>
        <p:nvSpPr>
          <p:cNvPr id="5" name="TextBox 4"/>
          <p:cNvSpPr txBox="1"/>
          <p:nvPr/>
        </p:nvSpPr>
        <p:spPr>
          <a:xfrm>
            <a:off x="1242453" y="6167938"/>
            <a:ext cx="7901547" cy="646331"/>
          </a:xfrm>
          <a:prstGeom prst="rect">
            <a:avLst/>
          </a:prstGeom>
          <a:noFill/>
        </p:spPr>
        <p:txBody>
          <a:bodyPr wrap="none" rtlCol="0">
            <a:spAutoFit/>
          </a:bodyPr>
          <a:lstStyle/>
          <a:p>
            <a:r>
              <a:rPr lang="en-US" dirty="0">
                <a:solidFill>
                  <a:schemeClr val="bg1"/>
                </a:solidFill>
              </a:rPr>
              <a:t>Photo credit: CC</a:t>
            </a:r>
            <a:r>
              <a:rPr lang="en-US" b="1" dirty="0">
                <a:solidFill>
                  <a:schemeClr val="bg1"/>
                </a:solidFill>
              </a:rPr>
              <a:t> by-</a:t>
            </a:r>
            <a:r>
              <a:rPr lang="en-US" b="1" dirty="0" err="1">
                <a:solidFill>
                  <a:schemeClr val="bg1"/>
                </a:solidFill>
              </a:rPr>
              <a:t>nc</a:t>
            </a:r>
            <a:r>
              <a:rPr lang="en-US" b="1" dirty="0">
                <a:solidFill>
                  <a:schemeClr val="bg1"/>
                </a:solidFill>
              </a:rPr>
              <a:t>-</a:t>
            </a:r>
            <a:r>
              <a:rPr lang="en-US" b="1" dirty="0" err="1">
                <a:solidFill>
                  <a:schemeClr val="bg1"/>
                </a:solidFill>
              </a:rPr>
              <a:t>nd</a:t>
            </a:r>
            <a:r>
              <a:rPr lang="en-US" b="1" dirty="0">
                <a:solidFill>
                  <a:schemeClr val="bg1"/>
                </a:solidFill>
              </a:rPr>
              <a:t> </a:t>
            </a:r>
            <a:r>
              <a:rPr lang="da-DK" dirty="0">
                <a:solidFill>
                  <a:schemeClr val="bg1"/>
                </a:solidFill>
              </a:rPr>
              <a:t>by </a:t>
            </a:r>
            <a:r>
              <a:rPr lang="da-DK" dirty="0" err="1">
                <a:solidFill>
                  <a:schemeClr val="bg1"/>
                </a:solidFill>
              </a:rPr>
              <a:t>Enokson</a:t>
            </a:r>
            <a:endParaRPr lang="en-US" dirty="0">
              <a:solidFill>
                <a:schemeClr val="bg1"/>
              </a:solidFill>
            </a:endParaRPr>
          </a:p>
          <a:p>
            <a:r>
              <a:rPr lang="en-US" dirty="0" smtClean="0">
                <a:hlinkClick r:id="rId3"/>
              </a:rPr>
              <a:t>http</a:t>
            </a:r>
            <a:r>
              <a:rPr lang="en-US" dirty="0">
                <a:hlinkClick r:id="rId3"/>
              </a:rPr>
              <a:t>://www.flickr.com/photos/vblibrary/6829981078/in/set-</a:t>
            </a:r>
            <a:r>
              <a:rPr lang="en-US" dirty="0" smtClean="0">
                <a:hlinkClick r:id="rId3"/>
              </a:rPr>
              <a:t>72157629260379905</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84000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6151</TotalTime>
  <Words>897</Words>
  <Application>Microsoft Macintosh PowerPoint</Application>
  <PresentationFormat>On-screen Show (4:3)</PresentationFormat>
  <Paragraphs>174</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Library Assistants   Network Meeting</vt:lpstr>
      <vt:lpstr>Agenda</vt:lpstr>
      <vt:lpstr>PowerPoint Presentation</vt:lpstr>
      <vt:lpstr>NYOR You Tube Channel</vt:lpstr>
      <vt:lpstr>Grandparents Day story time, classic picture stories (Devonshire tea)</vt:lpstr>
      <vt:lpstr>PowerPoint Presentation</vt:lpstr>
      <vt:lpstr>PowerPoint Presentation</vt:lpstr>
      <vt:lpstr>PowerPoint Presentation</vt:lpstr>
      <vt:lpstr>PowerPoint Presentation</vt:lpstr>
      <vt:lpstr>Brown Bag Book Club</vt:lpstr>
      <vt:lpstr>Create hype about new books</vt:lpstr>
      <vt:lpstr>PowerPoint Presentation</vt:lpstr>
      <vt:lpstr>PowerPoint Presentation</vt:lpstr>
      <vt:lpstr>‪The Fantastic Flying Books of  Mr. Morris Lessmore (2011)‬</vt:lpstr>
      <vt:lpstr>Magpies</vt:lpstr>
      <vt:lpstr>Library Assistant PD</vt:lpstr>
      <vt:lpstr>Qualification Allowance</vt:lpstr>
      <vt:lpstr>Creating displays …  making signs</vt:lpstr>
      <vt:lpstr>Ebooks ?</vt:lpstr>
      <vt:lpstr>Read online: We Give Books</vt:lpstr>
      <vt:lpstr>Audio Books</vt:lpstr>
      <vt:lpstr>PowerPoint Presentation</vt:lpstr>
      <vt:lpstr>Libcode Library Systems</vt:lpstr>
      <vt:lpstr>Creative Commons Image Search</vt:lpstr>
      <vt:lpstr>Make and take</vt:lpstr>
    </vt:vector>
  </TitlesOfParts>
  <Company>Catholic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Hughes</dc:creator>
  <cp:lastModifiedBy>Fran Hughes</cp:lastModifiedBy>
  <cp:revision>66</cp:revision>
  <dcterms:created xsi:type="dcterms:W3CDTF">2012-03-07T02:30:00Z</dcterms:created>
  <dcterms:modified xsi:type="dcterms:W3CDTF">2012-03-23T03:20:57Z</dcterms:modified>
</cp:coreProperties>
</file>