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91" r:id="rId2"/>
    <p:sldId id="285" r:id="rId3"/>
    <p:sldId id="286" r:id="rId4"/>
    <p:sldId id="288" r:id="rId5"/>
    <p:sldId id="266" r:id="rId6"/>
    <p:sldId id="267" r:id="rId7"/>
    <p:sldId id="262" r:id="rId8"/>
    <p:sldId id="268" r:id="rId9"/>
    <p:sldId id="269" r:id="rId10"/>
    <p:sldId id="270" r:id="rId11"/>
    <p:sldId id="271" r:id="rId12"/>
    <p:sldId id="272" r:id="rId13"/>
    <p:sldId id="273" r:id="rId14"/>
    <p:sldId id="274" r:id="rId15"/>
    <p:sldId id="256" r:id="rId16"/>
    <p:sldId id="277" r:id="rId17"/>
    <p:sldId id="275" r:id="rId18"/>
    <p:sldId id="287" r:id="rId19"/>
    <p:sldId id="276" r:id="rId20"/>
    <p:sldId id="282" r:id="rId21"/>
    <p:sldId id="278" r:id="rId22"/>
    <p:sldId id="279" r:id="rId23"/>
    <p:sldId id="284" r:id="rId24"/>
    <p:sldId id="280" r:id="rId25"/>
    <p:sldId id="281" r:id="rId26"/>
    <p:sldId id="283" r:id="rId27"/>
    <p:sldId id="261" r:id="rId28"/>
    <p:sldId id="264" r:id="rId29"/>
    <p:sldId id="289" r:id="rId30"/>
    <p:sldId id="290" r:id="rId31"/>
    <p:sldId id="257" r:id="rId32"/>
    <p:sldId id="259" r:id="rId33"/>
    <p:sldId id="260" r:id="rId34"/>
    <p:sldId id="25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551" autoAdjust="0"/>
    <p:restoredTop sz="75381" autoAdjust="0"/>
  </p:normalViewPr>
  <p:slideViewPr>
    <p:cSldViewPr snapToGrid="0" snapToObjects="1">
      <p:cViewPr>
        <p:scale>
          <a:sx n="66" d="100"/>
          <a:sy n="66" d="100"/>
        </p:scale>
        <p:origin x="-1720" y="-64"/>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1052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4D93BC-5448-B74C-A93F-2C2789165ACD}" type="datetimeFigureOut">
              <a:rPr lang="en-US" smtClean="0"/>
              <a:t>29/03/12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36EBC-F225-AE49-A392-78C5E44B65A4}" type="slidenum">
              <a:rPr lang="en-US" smtClean="0"/>
              <a:t>‹#›</a:t>
            </a:fld>
            <a:endParaRPr lang="en-US"/>
          </a:p>
        </p:txBody>
      </p:sp>
    </p:spTree>
    <p:extLst>
      <p:ext uri="{BB962C8B-B14F-4D97-AF65-F5344CB8AC3E}">
        <p14:creationId xmlns:p14="http://schemas.microsoft.com/office/powerpoint/2010/main" val="39355180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maps.google.com.au/maps?f=q&amp;source=s_q&amp;hl=en&amp;geocode=&amp;q=Mother+of+Good+Counsel+School,+Cairns+North,+Queensland&amp;sll=-25.335448,135.745076&amp;sspn=39.716136,73.300781&amp;ie=UTF8&amp;hq=Mother+of+Good+Counsel+School,&amp;hnear=Cairns+North+Queensland&amp;ll=-16.89753,145.756474&amp;spn=0.02086,0.035791&amp;z=15"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36EBC-F225-AE49-A392-78C5E44B65A4}" type="slidenum">
              <a:rPr lang="en-US" smtClean="0"/>
              <a:t>1</a:t>
            </a:fld>
            <a:endParaRPr lang="en-US"/>
          </a:p>
        </p:txBody>
      </p:sp>
    </p:spTree>
    <p:extLst>
      <p:ext uri="{BB962C8B-B14F-4D97-AF65-F5344CB8AC3E}">
        <p14:creationId xmlns:p14="http://schemas.microsoft.com/office/powerpoint/2010/main" val="1380622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a:t>
            </a:r>
            <a:r>
              <a:rPr lang="en-US" baseline="0" dirty="0" smtClean="0"/>
              <a:t> response code – </a:t>
            </a:r>
            <a:r>
              <a:rPr lang="en-US" baseline="0" dirty="0" err="1" smtClean="0"/>
              <a:t>scannable</a:t>
            </a:r>
            <a:r>
              <a:rPr lang="en-US" baseline="0" dirty="0" smtClean="0"/>
              <a:t> – can lead you to text, audio or a website</a:t>
            </a:r>
          </a:p>
          <a:p>
            <a:r>
              <a:rPr lang="en-US" baseline="0" dirty="0" smtClean="0"/>
              <a:t>1</a:t>
            </a:r>
            <a:r>
              <a:rPr lang="en-US" baseline="30000" dirty="0" smtClean="0"/>
              <a:t>st</a:t>
            </a:r>
            <a:r>
              <a:rPr lang="en-US" baseline="0" dirty="0" smtClean="0"/>
              <a:t> used by </a:t>
            </a:r>
            <a:r>
              <a:rPr lang="en-US" baseline="0" dirty="0" err="1" smtClean="0"/>
              <a:t>toyota</a:t>
            </a:r>
            <a:r>
              <a:rPr lang="en-US" baseline="0" dirty="0" smtClean="0"/>
              <a:t> to track vehicles during manufacturing process http://</a:t>
            </a:r>
            <a:r>
              <a:rPr lang="en-US" baseline="0" dirty="0" err="1" smtClean="0"/>
              <a:t>mashable.com</a:t>
            </a:r>
            <a:r>
              <a:rPr lang="en-US" baseline="0" dirty="0" smtClean="0"/>
              <a:t>/follow/topics/</a:t>
            </a:r>
            <a:r>
              <a:rPr lang="en-US" baseline="0" dirty="0" err="1" smtClean="0"/>
              <a:t>qr</a:t>
            </a:r>
            <a:r>
              <a:rPr lang="en-US" baseline="0" dirty="0" smtClean="0"/>
              <a:t>-codes/http://</a:t>
            </a:r>
            <a:r>
              <a:rPr lang="en-US" baseline="0" dirty="0" err="1" smtClean="0"/>
              <a:t>mashable.com</a:t>
            </a:r>
            <a:r>
              <a:rPr lang="en-US" baseline="0" dirty="0" smtClean="0"/>
              <a:t>/follow/topics/</a:t>
            </a:r>
            <a:r>
              <a:rPr lang="en-US" baseline="0" dirty="0" err="1" smtClean="0"/>
              <a:t>qr</a:t>
            </a:r>
            <a:r>
              <a:rPr lang="en-US" baseline="0" dirty="0" smtClean="0"/>
              <a:t>-codes/ </a:t>
            </a:r>
            <a:endParaRPr lang="en-US" dirty="0"/>
          </a:p>
        </p:txBody>
      </p:sp>
      <p:sp>
        <p:nvSpPr>
          <p:cNvPr id="4" name="Slide Number Placeholder 3"/>
          <p:cNvSpPr>
            <a:spLocks noGrp="1"/>
          </p:cNvSpPr>
          <p:nvPr>
            <p:ph type="sldNum" sz="quarter" idx="10"/>
          </p:nvPr>
        </p:nvSpPr>
        <p:spPr/>
        <p:txBody>
          <a:bodyPr/>
          <a:lstStyle/>
          <a:p>
            <a:fld id="{BA736EBC-F225-AE49-A392-78C5E44B65A4}" type="slidenum">
              <a:rPr lang="en-US" smtClean="0"/>
              <a:t>31</a:t>
            </a:fld>
            <a:endParaRPr lang="en-US"/>
          </a:p>
        </p:txBody>
      </p:sp>
    </p:spTree>
    <p:extLst>
      <p:ext uri="{BB962C8B-B14F-4D97-AF65-F5344CB8AC3E}">
        <p14:creationId xmlns:p14="http://schemas.microsoft.com/office/powerpoint/2010/main" val="99556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200" dirty="0" smtClean="0"/>
              <a:t>Information conveyed via QR codes around the library.</a:t>
            </a:r>
          </a:p>
          <a:p>
            <a:pPr marL="285750" indent="-285750">
              <a:buFontTx/>
              <a:buChar char="-"/>
            </a:pPr>
            <a:r>
              <a:rPr lang="en-US" sz="1200" dirty="0" smtClean="0"/>
              <a:t>QR code on card to keep for next year, wrote on the back of the card what it was.</a:t>
            </a:r>
          </a:p>
          <a:p>
            <a:pPr marL="285750" indent="-285750">
              <a:buFontTx/>
              <a:buChar char="-"/>
            </a:pPr>
            <a:r>
              <a:rPr lang="en-US" sz="1200" dirty="0" smtClean="0"/>
              <a:t>IT staff added QR code reader to set of </a:t>
            </a:r>
            <a:r>
              <a:rPr lang="en-US" sz="1200" dirty="0" err="1" smtClean="0"/>
              <a:t>ipads</a:t>
            </a:r>
            <a:endParaRPr lang="en-US" sz="1200" dirty="0" smtClean="0"/>
          </a:p>
          <a:p>
            <a:pPr marL="285750" indent="-285750">
              <a:buFontTx/>
              <a:buChar char="-"/>
            </a:pPr>
            <a:r>
              <a:rPr lang="en-US" sz="1200" dirty="0" smtClean="0"/>
              <a:t>issued each pair of students with an </a:t>
            </a:r>
            <a:r>
              <a:rPr lang="en-US" sz="1200" dirty="0" err="1" smtClean="0"/>
              <a:t>iPad</a:t>
            </a:r>
            <a:r>
              <a:rPr lang="en-US" sz="1200" dirty="0" smtClean="0"/>
              <a:t> and a question sheet and sent them off on a treasure hunt, before debriefing them afterwards.</a:t>
            </a:r>
            <a:endParaRPr lang="en-AU" sz="120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736EBC-F225-AE49-A392-78C5E44B65A4}" type="slidenum">
              <a:rPr lang="en-US" smtClean="0"/>
              <a:t>32</a:t>
            </a:fld>
            <a:endParaRPr lang="en-US"/>
          </a:p>
        </p:txBody>
      </p:sp>
    </p:spTree>
    <p:extLst>
      <p:ext uri="{BB962C8B-B14F-4D97-AF65-F5344CB8AC3E}">
        <p14:creationId xmlns:p14="http://schemas.microsoft.com/office/powerpoint/2010/main" val="99556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Attendees: Virginia O’Dea (Host), Gabrielle Anthony, Verdi Reid, Jo </a:t>
            </a:r>
            <a:r>
              <a:rPr lang="en-US" dirty="0" err="1" smtClean="0"/>
              <a:t>Martorella</a:t>
            </a:r>
            <a:r>
              <a:rPr lang="en-US" dirty="0" smtClean="0"/>
              <a:t>, </a:t>
            </a:r>
            <a:br>
              <a:rPr lang="en-US" dirty="0" smtClean="0"/>
            </a:br>
            <a:r>
              <a:rPr lang="en-US" dirty="0" smtClean="0"/>
              <a:t>		Debbie </a:t>
            </a:r>
            <a:r>
              <a:rPr lang="en-US" dirty="0" err="1" smtClean="0"/>
              <a:t>Mcguinnes</a:t>
            </a:r>
            <a:r>
              <a:rPr lang="en-US" dirty="0" smtClean="0"/>
              <a:t>, Alex England, Julie Lowry, Roberta </a:t>
            </a:r>
            <a:r>
              <a:rPr lang="en-US" dirty="0" err="1" smtClean="0"/>
              <a:t>Michna</a:t>
            </a:r>
            <a:r>
              <a:rPr lang="en-US" dirty="0" smtClean="0"/>
              <a:t>, Fran Hughes</a:t>
            </a:r>
          </a:p>
          <a:p>
            <a:pPr marL="0" indent="0">
              <a:buNone/>
            </a:pPr>
            <a:r>
              <a:rPr lang="en-US" dirty="0" smtClean="0"/>
              <a:t>		Apologies: Christine </a:t>
            </a:r>
            <a:r>
              <a:rPr lang="en-US" dirty="0" err="1" smtClean="0"/>
              <a:t>Weedon</a:t>
            </a:r>
            <a:r>
              <a:rPr lang="en-US" dirty="0" smtClean="0"/>
              <a:t>, Chris Wright, </a:t>
            </a:r>
          </a:p>
          <a:p>
            <a:endParaRPr lang="en-US" dirty="0"/>
          </a:p>
        </p:txBody>
      </p:sp>
      <p:sp>
        <p:nvSpPr>
          <p:cNvPr id="4" name="Slide Number Placeholder 3"/>
          <p:cNvSpPr>
            <a:spLocks noGrp="1"/>
          </p:cNvSpPr>
          <p:nvPr>
            <p:ph type="sldNum" sz="quarter" idx="10"/>
          </p:nvPr>
        </p:nvSpPr>
        <p:spPr/>
        <p:txBody>
          <a:bodyPr/>
          <a:lstStyle/>
          <a:p>
            <a:fld id="{BA736EBC-F225-AE49-A392-78C5E44B65A4}" type="slidenum">
              <a:rPr lang="en-US" smtClean="0"/>
              <a:t>2</a:t>
            </a:fld>
            <a:endParaRPr lang="en-US"/>
          </a:p>
        </p:txBody>
      </p:sp>
    </p:spTree>
    <p:extLst>
      <p:ext uri="{BB962C8B-B14F-4D97-AF65-F5344CB8AC3E}">
        <p14:creationId xmlns:p14="http://schemas.microsoft.com/office/powerpoint/2010/main" val="21255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Two cameras, allowing Picture-in-Picture recording and use as a webcam.</a:t>
            </a:r>
          </a:p>
          <a:p>
            <a:r>
              <a:rPr lang="en-US" sz="1200" kern="1200" dirty="0" smtClean="0">
                <a:solidFill>
                  <a:schemeClr val="tx1"/>
                </a:solidFill>
                <a:latin typeface="+mn-lt"/>
                <a:ea typeface="+mn-ea"/>
                <a:cs typeface="+mn-cs"/>
              </a:rPr>
              <a:t>		Patent pending smooth 8X digital zoom, and 1080P full motion HD video presentation and recording.</a:t>
            </a:r>
          </a:p>
          <a:p>
            <a:r>
              <a:rPr lang="en-US" sz="1200" kern="1200" dirty="0" smtClean="0">
                <a:solidFill>
                  <a:schemeClr val="tx1"/>
                </a:solidFill>
                <a:latin typeface="+mn-lt"/>
                <a:ea typeface="+mn-ea"/>
                <a:cs typeface="+mn-cs"/>
              </a:rPr>
              <a:t>		USB connection to computer for enhanced functionality requiring no power cable.</a:t>
            </a:r>
          </a:p>
          <a:p>
            <a:r>
              <a:rPr lang="en-US" sz="1200" kern="1200" dirty="0" smtClean="0">
                <a:solidFill>
                  <a:schemeClr val="tx1"/>
                </a:solidFill>
                <a:latin typeface="+mn-lt"/>
                <a:ea typeface="+mn-ea"/>
                <a:cs typeface="+mn-cs"/>
              </a:rPr>
              <a:t>		Drag-and-Drop scanned images with </a:t>
            </a:r>
            <a:r>
              <a:rPr lang="en-US" sz="1200" kern="1200" dirty="0" err="1" smtClean="0">
                <a:solidFill>
                  <a:schemeClr val="tx1"/>
                </a:solidFill>
                <a:latin typeface="+mn-lt"/>
                <a:ea typeface="+mn-ea"/>
                <a:cs typeface="+mn-cs"/>
              </a:rPr>
              <a:t>HoverCam</a:t>
            </a:r>
            <a:r>
              <a:rPr lang="en-US" sz="1200" kern="1200" dirty="0" smtClean="0">
                <a:solidFill>
                  <a:schemeClr val="tx1"/>
                </a:solidFill>
                <a:latin typeface="+mn-lt"/>
                <a:ea typeface="+mn-ea"/>
                <a:cs typeface="+mn-cs"/>
              </a:rPr>
              <a:t> Flex to an interactive whiteboard, PowerPoint, email and other compatible programs.</a:t>
            </a:r>
          </a:p>
          <a:p>
            <a:endParaRPr lang="en-US" dirty="0" smtClean="0"/>
          </a:p>
          <a:p>
            <a:endParaRPr lang="en-US" dirty="0" smtClean="0"/>
          </a:p>
          <a:p>
            <a:r>
              <a:rPr lang="en-US" sz="1200" b="1" kern="1200" dirty="0" err="1" smtClean="0">
                <a:solidFill>
                  <a:schemeClr val="tx1"/>
                </a:solidFill>
                <a:latin typeface="+mn-lt"/>
                <a:ea typeface="+mn-ea"/>
                <a:cs typeface="+mn-cs"/>
              </a:rPr>
              <a:t>Featurs</a:t>
            </a:r>
            <a:r>
              <a:rPr lang="en-US" sz="1200" b="1" kern="1200" dirty="0" smtClean="0">
                <a:solidFill>
                  <a:schemeClr val="tx1"/>
                </a:solidFill>
                <a:latin typeface="+mn-lt"/>
                <a:ea typeface="+mn-ea"/>
                <a:cs typeface="+mn-cs"/>
              </a:rPr>
              <a:t> of Kudos 3</a:t>
            </a:r>
          </a:p>
          <a:p>
            <a:r>
              <a:rPr lang="en-US" sz="1200" b="0" kern="1200" dirty="0" smtClean="0">
                <a:solidFill>
                  <a:schemeClr val="tx1"/>
                </a:solidFill>
                <a:latin typeface="+mn-lt"/>
                <a:ea typeface="+mn-ea"/>
                <a:cs typeface="+mn-cs"/>
              </a:rPr>
              <a:t>Create stack images and rearranging into a binder format</a:t>
            </a:r>
          </a:p>
          <a:p>
            <a:r>
              <a:rPr lang="en-US" sz="1200" b="0" kern="1200" dirty="0" smtClean="0">
                <a:solidFill>
                  <a:schemeClr val="tx1"/>
                </a:solidFill>
                <a:latin typeface="+mn-lt"/>
                <a:ea typeface="+mn-ea"/>
                <a:cs typeface="+mn-cs"/>
              </a:rPr>
              <a:t>Create PDF files with scanned documents anytime</a:t>
            </a:r>
          </a:p>
          <a:p>
            <a:r>
              <a:rPr lang="en-US" sz="1200" b="0" kern="1200" dirty="0" smtClean="0">
                <a:solidFill>
                  <a:schemeClr val="tx1"/>
                </a:solidFill>
                <a:latin typeface="+mn-lt"/>
                <a:ea typeface="+mn-ea"/>
                <a:cs typeface="+mn-cs"/>
              </a:rPr>
              <a:t>Drop and drop feature from scanned folders to any storage media, like flash drive, SD Card and online storage sites.</a:t>
            </a:r>
          </a:p>
          <a:p>
            <a:r>
              <a:rPr lang="en-US" sz="1200" b="0" kern="1200" dirty="0" smtClean="0">
                <a:solidFill>
                  <a:schemeClr val="tx1"/>
                </a:solidFill>
                <a:latin typeface="+mn-lt"/>
                <a:ea typeface="+mn-ea"/>
                <a:cs typeface="+mn-cs"/>
              </a:rPr>
              <a:t>Comes with </a:t>
            </a:r>
            <a:r>
              <a:rPr lang="en-US" sz="1200" b="0" kern="1200" dirty="0" err="1" smtClean="0">
                <a:solidFill>
                  <a:schemeClr val="tx1"/>
                </a:solidFill>
                <a:latin typeface="+mn-lt"/>
                <a:ea typeface="+mn-ea"/>
                <a:cs typeface="+mn-cs"/>
              </a:rPr>
              <a:t>Hovercam</a:t>
            </a:r>
            <a:r>
              <a:rPr lang="en-US" sz="1200" b="0" kern="1200" dirty="0" smtClean="0">
                <a:solidFill>
                  <a:schemeClr val="tx1"/>
                </a:solidFill>
                <a:latin typeface="+mn-lt"/>
                <a:ea typeface="+mn-ea"/>
                <a:cs typeface="+mn-cs"/>
              </a:rPr>
              <a:t> Flex software that manages all files quickly and easily for editing, faxing and storing</a:t>
            </a:r>
          </a:p>
          <a:p>
            <a:r>
              <a:rPr lang="en-US" sz="1200" b="0" kern="1200" dirty="0" smtClean="0">
                <a:solidFill>
                  <a:schemeClr val="tx1"/>
                </a:solidFill>
                <a:latin typeface="+mn-lt"/>
                <a:ea typeface="+mn-ea"/>
                <a:cs typeface="+mn-cs"/>
              </a:rPr>
              <a:t>Auto-trimming of dark edges of scanned documents</a:t>
            </a:r>
          </a:p>
          <a:p>
            <a:r>
              <a:rPr lang="en-US" sz="1200" b="0" kern="1200" dirty="0" smtClean="0">
                <a:solidFill>
                  <a:schemeClr val="tx1"/>
                </a:solidFill>
                <a:latin typeface="+mn-lt"/>
                <a:ea typeface="+mn-ea"/>
                <a:cs typeface="+mn-cs"/>
              </a:rPr>
              <a:t>Auto-straightening of skewed and misaligned images during scanning </a:t>
            </a:r>
          </a:p>
          <a:p>
            <a:r>
              <a:rPr lang="en-US" sz="1200" b="0" kern="1200" dirty="0" smtClean="0">
                <a:solidFill>
                  <a:schemeClr val="tx1"/>
                </a:solidFill>
                <a:latin typeface="+mn-lt"/>
                <a:ea typeface="+mn-ea"/>
                <a:cs typeface="+mn-cs"/>
              </a:rPr>
              <a:t>Auto-color adjustment and correction of scanned objects to achieve optimal brightness</a:t>
            </a:r>
          </a:p>
          <a:p>
            <a:endParaRPr lang="en-US" sz="1200" b="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HoverCam</a:t>
            </a:r>
            <a:r>
              <a:rPr lang="en-US" sz="1200" kern="1200" dirty="0" smtClean="0">
                <a:solidFill>
                  <a:schemeClr val="tx1"/>
                </a:solidFill>
                <a:latin typeface="+mn-lt"/>
                <a:ea typeface="+mn-ea"/>
                <a:cs typeface="+mn-cs"/>
              </a:rPr>
              <a:t> is an excellent classroom visual presentation tool. With fast and high resolution video, </a:t>
            </a:r>
            <a:r>
              <a:rPr lang="en-US" sz="1200" kern="1200" dirty="0" err="1" smtClean="0">
                <a:solidFill>
                  <a:schemeClr val="tx1"/>
                </a:solidFill>
                <a:latin typeface="+mn-lt"/>
                <a:ea typeface="+mn-ea"/>
                <a:cs typeface="+mn-cs"/>
              </a:rPr>
              <a:t>HoverCam</a:t>
            </a:r>
            <a:r>
              <a:rPr lang="en-US" sz="1200" kern="1200" dirty="0" smtClean="0">
                <a:solidFill>
                  <a:schemeClr val="tx1"/>
                </a:solidFill>
                <a:latin typeface="+mn-lt"/>
                <a:ea typeface="+mn-ea"/>
                <a:cs typeface="+mn-cs"/>
              </a:rPr>
              <a:t> is the most affordable and versatile document camera for educators. It can even double as a text book scanner for teachers.</a:t>
            </a:r>
          </a:p>
          <a:p>
            <a:r>
              <a:rPr lang="en-US" sz="1200" b="1" kern="1200" dirty="0" smtClean="0">
                <a:solidFill>
                  <a:schemeClr val="tx1"/>
                </a:solidFill>
                <a:latin typeface="+mn-lt"/>
                <a:ea typeface="+mn-ea"/>
                <a:cs typeface="+mn-cs"/>
              </a:rPr>
              <a:t>Present:</a:t>
            </a:r>
            <a:r>
              <a:rPr lang="en-US" sz="1200" b="0" kern="1200" dirty="0" smtClean="0">
                <a:solidFill>
                  <a:schemeClr val="tx1"/>
                </a:solidFill>
                <a:latin typeface="+mn-lt"/>
                <a:ea typeface="+mn-ea"/>
                <a:cs typeface="+mn-cs"/>
              </a:rPr>
              <a:t> Use it with a projector in class to show live, large screen images of documents, worksheets or 3-D objects. The </a:t>
            </a:r>
            <a:r>
              <a:rPr lang="en-US" sz="1200" b="0" kern="1200" dirty="0" err="1" smtClean="0">
                <a:solidFill>
                  <a:schemeClr val="tx1"/>
                </a:solidFill>
                <a:latin typeface="+mn-lt"/>
                <a:ea typeface="+mn-ea"/>
                <a:cs typeface="+mn-cs"/>
              </a:rPr>
              <a:t>HoverCam’s</a:t>
            </a:r>
            <a:r>
              <a:rPr lang="en-US" sz="1200" b="0" kern="1200" dirty="0" smtClean="0">
                <a:solidFill>
                  <a:schemeClr val="tx1"/>
                </a:solidFill>
                <a:latin typeface="+mn-lt"/>
                <a:ea typeface="+mn-ea"/>
                <a:cs typeface="+mn-cs"/>
              </a:rPr>
              <a:t> 3-million or 5-million pixel camera provides clear images, even of small text. Use the Zoom function to show details.</a:t>
            </a:r>
          </a:p>
          <a:p>
            <a:r>
              <a:rPr lang="en-US" sz="1200" b="1" kern="1200" dirty="0" smtClean="0">
                <a:solidFill>
                  <a:schemeClr val="tx1"/>
                </a:solidFill>
                <a:latin typeface="+mn-lt"/>
                <a:ea typeface="+mn-ea"/>
                <a:cs typeface="+mn-cs"/>
              </a:rPr>
              <a:t>Record a video:</a:t>
            </a:r>
            <a:r>
              <a:rPr lang="en-US" sz="1200" b="0" kern="1200" dirty="0" smtClean="0">
                <a:solidFill>
                  <a:schemeClr val="tx1"/>
                </a:solidFill>
                <a:latin typeface="+mn-lt"/>
                <a:ea typeface="+mn-ea"/>
                <a:cs typeface="+mn-cs"/>
              </a:rPr>
              <a:t> Both video and sound can be recording with a one click button and can be archived and shared via e-mail or a central learning platform for </a:t>
            </a:r>
            <a:r>
              <a:rPr lang="en-US" sz="1200" b="0" kern="1200" dirty="0" err="1" smtClean="0">
                <a:solidFill>
                  <a:schemeClr val="tx1"/>
                </a:solidFill>
                <a:latin typeface="+mn-lt"/>
                <a:ea typeface="+mn-ea"/>
                <a:cs typeface="+mn-cs"/>
              </a:rPr>
              <a:t>rehearsel</a:t>
            </a:r>
            <a:r>
              <a:rPr lang="en-US" sz="1200" b="0" kern="1200" dirty="0" smtClean="0">
                <a:solidFill>
                  <a:schemeClr val="tx1"/>
                </a:solidFill>
                <a:latin typeface="+mn-lt"/>
                <a:ea typeface="+mn-ea"/>
                <a:cs typeface="+mn-cs"/>
              </a:rPr>
              <a:t> purposes. </a:t>
            </a:r>
            <a:r>
              <a:rPr lang="en-US" sz="1200" b="0" kern="1200" dirty="0" err="1" smtClean="0">
                <a:solidFill>
                  <a:schemeClr val="tx1"/>
                </a:solidFill>
                <a:latin typeface="+mn-lt"/>
                <a:ea typeface="+mn-ea"/>
                <a:cs typeface="+mn-cs"/>
              </a:rPr>
              <a:t>HoverCam</a:t>
            </a:r>
            <a:r>
              <a:rPr lang="en-US" sz="1200" b="0" kern="1200" dirty="0" smtClean="0">
                <a:solidFill>
                  <a:schemeClr val="tx1"/>
                </a:solidFill>
                <a:latin typeface="+mn-lt"/>
                <a:ea typeface="+mn-ea"/>
                <a:cs typeface="+mn-cs"/>
              </a:rPr>
              <a:t> products are using high resolution 3 MP and 5 MP cameras in HD video.</a:t>
            </a:r>
          </a:p>
          <a:p>
            <a:r>
              <a:rPr lang="en-US" sz="1200" b="1" kern="1200" dirty="0" smtClean="0">
                <a:solidFill>
                  <a:schemeClr val="tx1"/>
                </a:solidFill>
                <a:latin typeface="+mn-lt"/>
                <a:ea typeface="+mn-ea"/>
                <a:cs typeface="+mn-cs"/>
              </a:rPr>
              <a:t>Scanner</a:t>
            </a:r>
            <a:r>
              <a:rPr lang="en-US" sz="1200" b="0" kern="1200" dirty="0" smtClean="0">
                <a:solidFill>
                  <a:schemeClr val="tx1"/>
                </a:solidFill>
                <a:latin typeface="+mn-lt"/>
                <a:ea typeface="+mn-ea"/>
                <a:cs typeface="+mn-cs"/>
              </a:rPr>
              <a:t>: Each </a:t>
            </a:r>
            <a:r>
              <a:rPr lang="en-US" sz="1200" b="0" kern="1200" dirty="0" err="1" smtClean="0">
                <a:solidFill>
                  <a:schemeClr val="tx1"/>
                </a:solidFill>
                <a:latin typeface="+mn-lt"/>
                <a:ea typeface="+mn-ea"/>
                <a:cs typeface="+mn-cs"/>
              </a:rPr>
              <a:t>HoverCam</a:t>
            </a:r>
            <a:r>
              <a:rPr lang="en-US" sz="1200" b="0" kern="1200" dirty="0" smtClean="0">
                <a:solidFill>
                  <a:schemeClr val="tx1"/>
                </a:solidFill>
                <a:latin typeface="+mn-lt"/>
                <a:ea typeface="+mn-ea"/>
                <a:cs typeface="+mn-cs"/>
              </a:rPr>
              <a:t> is also a desktop scanner and can be used to scan graded exams, take pictures of texts in a book or 3-D objects etc. Educators can easily share the scanned materials with students/parents via e-mail or as </a:t>
            </a:r>
            <a:r>
              <a:rPr lang="en-US" sz="1200" b="0" kern="1200" dirty="0" err="1" smtClean="0">
                <a:solidFill>
                  <a:schemeClr val="tx1"/>
                </a:solidFill>
                <a:latin typeface="+mn-lt"/>
                <a:ea typeface="+mn-ea"/>
                <a:cs typeface="+mn-cs"/>
              </a:rPr>
              <a:t>archieved</a:t>
            </a:r>
            <a:r>
              <a:rPr lang="en-US" sz="1200" b="0" kern="1200" dirty="0" smtClean="0">
                <a:solidFill>
                  <a:schemeClr val="tx1"/>
                </a:solidFill>
                <a:latin typeface="+mn-lt"/>
                <a:ea typeface="+mn-ea"/>
                <a:cs typeface="+mn-cs"/>
              </a:rPr>
              <a:t> in a central learning platform.</a:t>
            </a:r>
          </a:p>
          <a:p>
            <a:r>
              <a:rPr lang="en-US" sz="1200" b="1" kern="1200" dirty="0" smtClean="0">
                <a:solidFill>
                  <a:schemeClr val="tx1"/>
                </a:solidFill>
                <a:latin typeface="+mn-lt"/>
                <a:ea typeface="+mn-ea"/>
                <a:cs typeface="+mn-cs"/>
              </a:rPr>
              <a:t>Integration with  Interactive Whiteboards: </a:t>
            </a:r>
            <a:r>
              <a:rPr lang="en-US" sz="1200" b="0" kern="1200" dirty="0" smtClean="0">
                <a:solidFill>
                  <a:schemeClr val="tx1"/>
                </a:solidFill>
                <a:latin typeface="+mn-lt"/>
                <a:ea typeface="+mn-ea"/>
                <a:cs typeface="+mn-cs"/>
              </a:rPr>
              <a:t>The Software support integration with interactive </a:t>
            </a:r>
            <a:r>
              <a:rPr lang="en-US" sz="1200" b="0" kern="1200" dirty="0" err="1" smtClean="0">
                <a:solidFill>
                  <a:schemeClr val="tx1"/>
                </a:solidFill>
                <a:latin typeface="+mn-lt"/>
                <a:ea typeface="+mn-ea"/>
                <a:cs typeface="+mn-cs"/>
              </a:rPr>
              <a:t>whitebowards</a:t>
            </a:r>
            <a:r>
              <a:rPr lang="en-US" sz="1200" b="0" kern="1200" dirty="0" smtClean="0">
                <a:solidFill>
                  <a:schemeClr val="tx1"/>
                </a:solidFill>
                <a:latin typeface="+mn-lt"/>
                <a:ea typeface="+mn-ea"/>
                <a:cs typeface="+mn-cs"/>
              </a:rPr>
              <a:t> such as Smart Notebook, Promethean </a:t>
            </a:r>
            <a:r>
              <a:rPr lang="en-US" sz="1200" b="0" kern="1200" dirty="0" err="1" smtClean="0">
                <a:solidFill>
                  <a:schemeClr val="tx1"/>
                </a:solidFill>
                <a:latin typeface="+mn-lt"/>
                <a:ea typeface="+mn-ea"/>
                <a:cs typeface="+mn-cs"/>
              </a:rPr>
              <a:t>ActivInspire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eBeam</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ActiveCapture</a:t>
            </a:r>
            <a:r>
              <a:rPr lang="en-US" sz="1200" b="0" kern="1200" dirty="0" smtClean="0">
                <a:solidFill>
                  <a:schemeClr val="tx1"/>
                </a:solidFill>
                <a:latin typeface="+mn-lt"/>
                <a:ea typeface="+mn-ea"/>
                <a:cs typeface="+mn-cs"/>
              </a:rPr>
              <a:t>, and </a:t>
            </a:r>
            <a:r>
              <a:rPr lang="en-US" sz="1200" b="0" kern="1200" dirty="0" err="1" smtClean="0">
                <a:solidFill>
                  <a:schemeClr val="tx1"/>
                </a:solidFill>
                <a:latin typeface="+mn-lt"/>
                <a:ea typeface="+mn-ea"/>
                <a:cs typeface="+mn-cs"/>
              </a:rPr>
              <a:t>Mimio</a:t>
            </a:r>
            <a:r>
              <a:rPr lang="en-US" sz="1200" b="0" kern="1200" dirty="0" smtClean="0">
                <a:solidFill>
                  <a:schemeClr val="tx1"/>
                </a:solidFill>
                <a:latin typeface="+mn-lt"/>
                <a:ea typeface="+mn-ea"/>
                <a:cs typeface="+mn-cs"/>
              </a:rPr>
              <a:t> Studio Notebook to show live video directly in the IWB software. Use the annotations tools in the IWB software to draw, write, measure etc. directly over the </a:t>
            </a:r>
            <a:r>
              <a:rPr lang="en-US" sz="1200" b="0" kern="1200" dirty="0" err="1" smtClean="0">
                <a:solidFill>
                  <a:schemeClr val="tx1"/>
                </a:solidFill>
                <a:latin typeface="+mn-lt"/>
                <a:ea typeface="+mn-ea"/>
                <a:cs typeface="+mn-cs"/>
              </a:rPr>
              <a:t>HoverCam</a:t>
            </a:r>
            <a:r>
              <a:rPr lang="en-US" sz="1200" b="0" kern="1200" dirty="0" smtClean="0">
                <a:solidFill>
                  <a:schemeClr val="tx1"/>
                </a:solidFill>
                <a:latin typeface="+mn-lt"/>
                <a:ea typeface="+mn-ea"/>
                <a:cs typeface="+mn-cs"/>
              </a:rPr>
              <a:t> video. Capture pictures or video with sound.</a:t>
            </a:r>
          </a:p>
          <a:p>
            <a:r>
              <a:rPr lang="en-US" sz="1200" b="1" kern="1200" dirty="0" smtClean="0">
                <a:solidFill>
                  <a:schemeClr val="tx1"/>
                </a:solidFill>
                <a:latin typeface="+mn-lt"/>
                <a:ea typeface="+mn-ea"/>
                <a:cs typeface="+mn-cs"/>
              </a:rPr>
              <a:t>In PowerPoint</a:t>
            </a:r>
            <a:r>
              <a:rPr lang="en-US" sz="1200" b="0" kern="1200" dirty="0" smtClean="0">
                <a:solidFill>
                  <a:schemeClr val="tx1"/>
                </a:solidFill>
                <a:latin typeface="+mn-lt"/>
                <a:ea typeface="+mn-ea"/>
                <a:cs typeface="+mn-cs"/>
              </a:rPr>
              <a:t>: It can also be integrated into PowerPoint - show objects, texts </a:t>
            </a:r>
            <a:r>
              <a:rPr lang="en-US" sz="1200" b="0" kern="1200" dirty="0" err="1" smtClean="0">
                <a:solidFill>
                  <a:schemeClr val="tx1"/>
                </a:solidFill>
                <a:latin typeface="+mn-lt"/>
                <a:ea typeface="+mn-ea"/>
                <a:cs typeface="+mn-cs"/>
              </a:rPr>
              <a:t>etc</a:t>
            </a:r>
            <a:r>
              <a:rPr lang="en-US" sz="1200" b="0" kern="1200" dirty="0" smtClean="0">
                <a:solidFill>
                  <a:schemeClr val="tx1"/>
                </a:solidFill>
                <a:latin typeface="+mn-lt"/>
                <a:ea typeface="+mn-ea"/>
                <a:cs typeface="+mn-cs"/>
              </a:rPr>
              <a:t> directly in you PowerPoint presentation.</a:t>
            </a:r>
          </a:p>
          <a:p>
            <a:r>
              <a:rPr lang="en-US" sz="1200" b="1" kern="1200" dirty="0" smtClean="0">
                <a:solidFill>
                  <a:schemeClr val="tx1"/>
                </a:solidFill>
                <a:latin typeface="+mn-lt"/>
                <a:ea typeface="+mn-ea"/>
                <a:cs typeface="+mn-cs"/>
              </a:rPr>
              <a:t>Distance learning: </a:t>
            </a:r>
            <a:r>
              <a:rPr lang="en-US" sz="1200" b="0" kern="1200" dirty="0" smtClean="0">
                <a:solidFill>
                  <a:schemeClr val="tx1"/>
                </a:solidFill>
                <a:latin typeface="+mn-lt"/>
                <a:ea typeface="+mn-ea"/>
                <a:cs typeface="+mn-cs"/>
              </a:rPr>
              <a:t>Use the camera </a:t>
            </a:r>
            <a:r>
              <a:rPr lang="en-US" sz="1200" b="0" kern="1200" dirty="0" err="1" smtClean="0">
                <a:solidFill>
                  <a:schemeClr val="tx1"/>
                </a:solidFill>
                <a:latin typeface="+mn-lt"/>
                <a:ea typeface="+mn-ea"/>
                <a:cs typeface="+mn-cs"/>
              </a:rPr>
              <a:t>togehter</a:t>
            </a:r>
            <a:r>
              <a:rPr lang="en-US" sz="1200" b="0" kern="1200" dirty="0" smtClean="0">
                <a:solidFill>
                  <a:schemeClr val="tx1"/>
                </a:solidFill>
                <a:latin typeface="+mn-lt"/>
                <a:ea typeface="+mn-ea"/>
                <a:cs typeface="+mn-cs"/>
              </a:rPr>
              <a:t> with communication services such as Skype, WebEx, </a:t>
            </a:r>
            <a:r>
              <a:rPr lang="en-US" sz="1200" b="0" kern="1200" dirty="0" err="1" smtClean="0">
                <a:solidFill>
                  <a:schemeClr val="tx1"/>
                </a:solidFill>
                <a:latin typeface="+mn-lt"/>
                <a:ea typeface="+mn-ea"/>
                <a:cs typeface="+mn-cs"/>
              </a:rPr>
              <a:t>GoToMeeting</a:t>
            </a:r>
            <a:r>
              <a:rPr lang="en-US" sz="1200" b="0" kern="1200" dirty="0" smtClean="0">
                <a:solidFill>
                  <a:schemeClr val="tx1"/>
                </a:solidFill>
                <a:latin typeface="+mn-lt"/>
                <a:ea typeface="+mn-ea"/>
                <a:cs typeface="+mn-cs"/>
              </a:rPr>
              <a:t>, or similar services providing screen sharing, to demonstrate or provide distance learning. Provides the function picture-in-picture i.e. show a video of yourself synced with what you show under the camera. </a:t>
            </a:r>
          </a:p>
          <a:p>
            <a:r>
              <a:rPr lang="en-US" sz="1200" b="1" kern="1200" dirty="0" smtClean="0">
                <a:solidFill>
                  <a:schemeClr val="tx1"/>
                </a:solidFill>
                <a:latin typeface="+mn-lt"/>
                <a:ea typeface="+mn-ea"/>
                <a:cs typeface="+mn-cs"/>
              </a:rPr>
              <a:t>Compact design: </a:t>
            </a:r>
            <a:r>
              <a:rPr lang="en-US" sz="1200" b="0" kern="1200" dirty="0" smtClean="0">
                <a:solidFill>
                  <a:schemeClr val="tx1"/>
                </a:solidFill>
                <a:latin typeface="+mn-lt"/>
                <a:ea typeface="+mn-ea"/>
                <a:cs typeface="+mn-cs"/>
              </a:rPr>
              <a:t>Its compact design makes the </a:t>
            </a:r>
            <a:r>
              <a:rPr lang="en-US" sz="1200" b="0" kern="1200" dirty="0" err="1" smtClean="0">
                <a:solidFill>
                  <a:schemeClr val="tx1"/>
                </a:solidFill>
                <a:latin typeface="+mn-lt"/>
                <a:ea typeface="+mn-ea"/>
                <a:cs typeface="+mn-cs"/>
              </a:rPr>
              <a:t>HoverCam</a:t>
            </a:r>
            <a:r>
              <a:rPr lang="en-US" sz="1200" b="0" kern="1200" dirty="0" smtClean="0">
                <a:solidFill>
                  <a:schemeClr val="tx1"/>
                </a:solidFill>
                <a:latin typeface="+mn-lt"/>
                <a:ea typeface="+mn-ea"/>
                <a:cs typeface="+mn-cs"/>
              </a:rPr>
              <a:t> easy to carry. Use it on your desk, on a podium, or take it on the go. Only 900 gram and telescopic!</a:t>
            </a:r>
          </a:p>
          <a:p>
            <a:endParaRPr lang="en-US" dirty="0"/>
          </a:p>
        </p:txBody>
      </p:sp>
      <p:sp>
        <p:nvSpPr>
          <p:cNvPr id="4" name="Slide Number Placeholder 3"/>
          <p:cNvSpPr>
            <a:spLocks noGrp="1"/>
          </p:cNvSpPr>
          <p:nvPr>
            <p:ph type="sldNum" sz="quarter" idx="10"/>
          </p:nvPr>
        </p:nvSpPr>
        <p:spPr/>
        <p:txBody>
          <a:bodyPr/>
          <a:lstStyle/>
          <a:p>
            <a:fld id="{BA736EBC-F225-AE49-A392-78C5E44B65A4}" type="slidenum">
              <a:rPr lang="en-US" smtClean="0"/>
              <a:t>4</a:t>
            </a:fld>
            <a:endParaRPr lang="en-US"/>
          </a:p>
        </p:txBody>
      </p:sp>
    </p:spTree>
    <p:extLst>
      <p:ext uri="{BB962C8B-B14F-4D97-AF65-F5344CB8AC3E}">
        <p14:creationId xmlns:p14="http://schemas.microsoft.com/office/powerpoint/2010/main" val="298135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Agenda for Library Assistant Meeting </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19 March 2012</a:t>
            </a:r>
          </a:p>
          <a:p>
            <a:r>
              <a:rPr lang="en-US" sz="1200" b="0" kern="1200" dirty="0" smtClean="0">
                <a:solidFill>
                  <a:schemeClr val="tx1"/>
                </a:solidFill>
                <a:latin typeface="+mn-lt"/>
                <a:ea typeface="+mn-ea"/>
                <a:cs typeface="+mn-cs"/>
              </a:rPr>
              <a:t>Mother of Good Counsel, North Cairns</a:t>
            </a:r>
          </a:p>
          <a:p>
            <a:r>
              <a:rPr lang="en-US" sz="1200" b="0" kern="1200" dirty="0" smtClean="0">
                <a:solidFill>
                  <a:schemeClr val="tx1"/>
                </a:solidFill>
                <a:latin typeface="+mn-lt"/>
                <a:ea typeface="+mn-ea"/>
                <a:cs typeface="+mn-cs"/>
              </a:rPr>
              <a:t>394 Sheridan Street, Cairns North QLD 4870 (</a:t>
            </a:r>
            <a:r>
              <a:rPr lang="en-US" sz="1200" b="0" u="sng" kern="1200" dirty="0" smtClean="0">
                <a:solidFill>
                  <a:schemeClr val="tx1"/>
                </a:solidFill>
                <a:latin typeface="+mn-lt"/>
                <a:ea typeface="+mn-ea"/>
                <a:cs typeface="+mn-cs"/>
                <a:hlinkClick r:id="rId3"/>
              </a:rPr>
              <a:t>map)</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National Year of Reading</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Sharing events taking place in school libraries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What is working well in the new library spaces?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Feedback and sharing on how new library spaces are working. </a:t>
            </a:r>
          </a:p>
          <a:p>
            <a:r>
              <a:rPr lang="en-US" sz="1200" b="0" kern="1200" dirty="0" smtClean="0">
                <a:solidFill>
                  <a:schemeClr val="tx1"/>
                </a:solidFill>
                <a:latin typeface="+mn-lt"/>
                <a:ea typeface="+mn-ea"/>
                <a:cs typeface="+mn-cs"/>
              </a:rPr>
              <a:t>What particular ideas are working well in at your school’s library e.g. new shelf markers &amp; signage? </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Professional Development : Using Statistics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Professional Development : Magpies Subscription</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Demonstration : online database for sourcing literature for teachers around different topics and themes</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Professional Development : Online Catalogues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Updating your </a:t>
            </a:r>
            <a:r>
              <a:rPr lang="en-US" sz="1200" b="0" kern="1200" dirty="0" err="1" smtClean="0">
                <a:solidFill>
                  <a:schemeClr val="tx1"/>
                </a:solidFill>
                <a:latin typeface="+mn-lt"/>
                <a:ea typeface="+mn-ea"/>
                <a:cs typeface="+mn-cs"/>
              </a:rPr>
              <a:t>CMEweb</a:t>
            </a:r>
            <a:r>
              <a:rPr lang="en-US" sz="1200" b="0" kern="1200" dirty="0" smtClean="0">
                <a:solidFill>
                  <a:schemeClr val="tx1"/>
                </a:solidFill>
                <a:latin typeface="+mn-lt"/>
                <a:ea typeface="+mn-ea"/>
                <a:cs typeface="+mn-cs"/>
              </a:rPr>
              <a:t> Catalogue</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Library Assistant Position Description </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Qualification allowance / Library certificate courses available</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Digital Signage</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Sources of free images for making signs, displays</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Make and Take Session</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Promotional tools for the school library - Book tags - 'book talker book marks' </a:t>
            </a:r>
          </a:p>
          <a:p>
            <a:endParaRPr lang="en-US" dirty="0"/>
          </a:p>
        </p:txBody>
      </p:sp>
      <p:sp>
        <p:nvSpPr>
          <p:cNvPr id="4" name="Slide Number Placeholder 3"/>
          <p:cNvSpPr>
            <a:spLocks noGrp="1"/>
          </p:cNvSpPr>
          <p:nvPr>
            <p:ph type="sldNum" sz="quarter" idx="10"/>
          </p:nvPr>
        </p:nvSpPr>
        <p:spPr/>
        <p:txBody>
          <a:bodyPr/>
          <a:lstStyle/>
          <a:p>
            <a:fld id="{C39ED6FC-C5FB-0C4F-9587-012CC55718C0}" type="slidenum">
              <a:rPr lang="en-US" smtClean="0"/>
              <a:t>5</a:t>
            </a:fld>
            <a:endParaRPr lang="en-US"/>
          </a:p>
        </p:txBody>
      </p:sp>
    </p:spTree>
    <p:extLst>
      <p:ext uri="{BB962C8B-B14F-4D97-AF65-F5344CB8AC3E}">
        <p14:creationId xmlns:p14="http://schemas.microsoft.com/office/powerpoint/2010/main" val="270895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Petal</a:t>
            </a:r>
            <a:r>
              <a:rPr lang="en-US" baseline="0" dirty="0" smtClean="0"/>
              <a:t> taken for each month</a:t>
            </a:r>
          </a:p>
          <a:p>
            <a:endParaRPr lang="en-US" dirty="0"/>
          </a:p>
        </p:txBody>
      </p:sp>
      <p:sp>
        <p:nvSpPr>
          <p:cNvPr id="4" name="Slide Number Placeholder 3"/>
          <p:cNvSpPr>
            <a:spLocks noGrp="1"/>
          </p:cNvSpPr>
          <p:nvPr>
            <p:ph type="sldNum" sz="quarter" idx="10"/>
          </p:nvPr>
        </p:nvSpPr>
        <p:spPr/>
        <p:txBody>
          <a:bodyPr/>
          <a:lstStyle/>
          <a:p>
            <a:fld id="{BA736EBC-F225-AE49-A392-78C5E44B65A4}" type="slidenum">
              <a:rPr lang="en-US" smtClean="0"/>
              <a:t>7</a:t>
            </a:fld>
            <a:endParaRPr lang="en-US"/>
          </a:p>
        </p:txBody>
      </p:sp>
    </p:spTree>
    <p:extLst>
      <p:ext uri="{BB962C8B-B14F-4D97-AF65-F5344CB8AC3E}">
        <p14:creationId xmlns:p14="http://schemas.microsoft.com/office/powerpoint/2010/main" val="358241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kern="1200" dirty="0" smtClean="0">
                <a:solidFill>
                  <a:schemeClr val="tx1"/>
                </a:solidFill>
                <a:latin typeface="+mn-lt"/>
                <a:ea typeface="+mn-ea"/>
                <a:cs typeface="+mn-cs"/>
              </a:rPr>
              <a:t>Brown Bag Book Club</a:t>
            </a:r>
            <a:r>
              <a:rPr lang="en-US" sz="1200" b="0" i="0" u="none" kern="1200" dirty="0" smtClean="0">
                <a:solidFill>
                  <a:schemeClr val="tx1"/>
                </a:solidFill>
                <a:latin typeface="+mn-lt"/>
                <a:ea typeface="+mn-ea"/>
                <a:cs typeface="+mn-cs"/>
              </a:rPr>
              <a:t> meet every Friday afternoon.</a:t>
            </a:r>
          </a:p>
          <a:p>
            <a:endParaRPr lang="en-US" sz="1200" b="0" i="0" u="none" kern="1200" dirty="0" smtClean="0">
              <a:solidFill>
                <a:schemeClr val="tx1"/>
              </a:solidFill>
              <a:latin typeface="+mn-lt"/>
              <a:ea typeface="+mn-ea"/>
              <a:cs typeface="+mn-cs"/>
            </a:endParaRPr>
          </a:p>
          <a:p>
            <a:r>
              <a:rPr lang="en-US" sz="1200" b="0" i="0" u="none" kern="1200" dirty="0" smtClean="0">
                <a:solidFill>
                  <a:schemeClr val="tx1"/>
                </a:solidFill>
                <a:latin typeface="+mn-lt"/>
                <a:ea typeface="+mn-ea"/>
                <a:cs typeface="+mn-cs"/>
              </a:rPr>
              <a:t>Work with a teacher on this activity</a:t>
            </a:r>
          </a:p>
          <a:p>
            <a:r>
              <a:rPr lang="en-US" sz="1200" b="0" i="0" u="none" kern="1200" dirty="0" smtClean="0">
                <a:solidFill>
                  <a:schemeClr val="tx1"/>
                </a:solidFill>
                <a:latin typeface="+mn-lt"/>
                <a:ea typeface="+mn-ea"/>
                <a:cs typeface="+mn-cs"/>
              </a:rPr>
              <a:t>Teacher</a:t>
            </a:r>
            <a:r>
              <a:rPr lang="en-US" sz="1200" b="0" i="0" u="none" kern="1200" baseline="0" dirty="0" smtClean="0">
                <a:solidFill>
                  <a:schemeClr val="tx1"/>
                </a:solidFill>
                <a:latin typeface="+mn-lt"/>
                <a:ea typeface="+mn-ea"/>
                <a:cs typeface="+mn-cs"/>
              </a:rPr>
              <a:t> would need to ok the template for the reading response</a:t>
            </a:r>
            <a:endParaRPr lang="en-US" sz="1200" b="0" i="0" u="none" kern="1200" dirty="0" smtClean="0">
              <a:solidFill>
                <a:schemeClr val="tx1"/>
              </a:solidFill>
              <a:latin typeface="+mn-lt"/>
              <a:ea typeface="+mn-ea"/>
              <a:cs typeface="+mn-cs"/>
            </a:endParaRPr>
          </a:p>
          <a:p>
            <a:r>
              <a:rPr lang="en-US" sz="1200" b="0" i="0" u="none" kern="1200" dirty="0" smtClean="0">
                <a:solidFill>
                  <a:schemeClr val="tx1"/>
                </a:solidFill>
                <a:latin typeface="+mn-lt"/>
                <a:ea typeface="+mn-ea"/>
                <a:cs typeface="+mn-cs"/>
              </a:rPr>
              <a:t>Read a book</a:t>
            </a:r>
          </a:p>
          <a:p>
            <a:r>
              <a:rPr lang="en-US" sz="1200" b="0" i="0" u="none" kern="1200" dirty="0" smtClean="0">
                <a:solidFill>
                  <a:schemeClr val="tx1"/>
                </a:solidFill>
                <a:latin typeface="+mn-lt"/>
                <a:ea typeface="+mn-ea"/>
                <a:cs typeface="+mn-cs"/>
              </a:rPr>
              <a:t>Write a response</a:t>
            </a:r>
          </a:p>
          <a:p>
            <a:r>
              <a:rPr lang="en-US" sz="1200" b="0" i="0" u="none" kern="1200" dirty="0" smtClean="0">
                <a:solidFill>
                  <a:schemeClr val="tx1"/>
                </a:solidFill>
                <a:latin typeface="+mn-lt"/>
                <a:ea typeface="+mn-ea"/>
                <a:cs typeface="+mn-cs"/>
              </a:rPr>
              <a:t>When complete bag</a:t>
            </a:r>
            <a:r>
              <a:rPr lang="en-US" sz="1200" b="0" i="0" u="none" kern="1200" baseline="0" dirty="0" smtClean="0">
                <a:solidFill>
                  <a:schemeClr val="tx1"/>
                </a:solidFill>
                <a:latin typeface="+mn-lt"/>
                <a:ea typeface="+mn-ea"/>
                <a:cs typeface="+mn-cs"/>
              </a:rPr>
              <a:t> is filled with popcorn</a:t>
            </a:r>
          </a:p>
          <a:p>
            <a:r>
              <a:rPr lang="en-US" sz="1200" b="0" i="0" u="none" kern="1200" baseline="0" dirty="0" smtClean="0">
                <a:solidFill>
                  <a:schemeClr val="tx1"/>
                </a:solidFill>
                <a:latin typeface="+mn-lt"/>
                <a:ea typeface="+mn-ea"/>
                <a:cs typeface="+mn-cs"/>
              </a:rPr>
              <a:t>Discussion with others about the book.</a:t>
            </a:r>
            <a:endParaRPr lang="en-US" sz="1200" b="0" i="0" u="none" kern="1200" dirty="0" smtClean="0">
              <a:solidFill>
                <a:schemeClr val="tx1"/>
              </a:solidFill>
              <a:latin typeface="+mn-lt"/>
              <a:ea typeface="+mn-ea"/>
              <a:cs typeface="+mn-cs"/>
            </a:endParaRPr>
          </a:p>
          <a:p>
            <a:endParaRPr lang="en-US" sz="1200" b="0" i="0" u="none" kern="1200" dirty="0" smtClean="0">
              <a:solidFill>
                <a:schemeClr val="tx1"/>
              </a:solidFill>
              <a:latin typeface="+mn-lt"/>
              <a:ea typeface="+mn-ea"/>
              <a:cs typeface="+mn-cs"/>
            </a:endParaRPr>
          </a:p>
          <a:p>
            <a:r>
              <a:rPr lang="en-US" sz="1200" u="none" kern="1200" dirty="0" smtClean="0">
                <a:solidFill>
                  <a:schemeClr val="tx1"/>
                </a:solidFill>
                <a:latin typeface="+mn-lt"/>
                <a:ea typeface="+mn-ea"/>
                <a:cs typeface="+mn-cs"/>
              </a:rPr>
              <a:t>Choose a story to read at the beginning of the week.  This week, we read </a:t>
            </a:r>
            <a:r>
              <a:rPr lang="en-US" sz="1200" i="1" u="none" kern="1200" dirty="0" smtClean="0">
                <a:solidFill>
                  <a:schemeClr val="tx1"/>
                </a:solidFill>
                <a:latin typeface="+mn-lt"/>
                <a:ea typeface="+mn-ea"/>
                <a:cs typeface="+mn-cs"/>
              </a:rPr>
              <a:t>The Mitten</a:t>
            </a:r>
            <a:r>
              <a:rPr lang="en-US" sz="1200" i="0" u="none" kern="1200" dirty="0" smtClean="0">
                <a:solidFill>
                  <a:schemeClr val="tx1"/>
                </a:solidFill>
                <a:latin typeface="+mn-lt"/>
                <a:ea typeface="+mn-ea"/>
                <a:cs typeface="+mn-cs"/>
              </a:rPr>
              <a:t>. {</a:t>
            </a:r>
            <a:r>
              <a:rPr lang="en-US" sz="1200" i="1" u="none" kern="1200" dirty="0" smtClean="0">
                <a:solidFill>
                  <a:schemeClr val="tx1"/>
                </a:solidFill>
                <a:latin typeface="+mn-lt"/>
                <a:ea typeface="+mn-ea"/>
                <a:cs typeface="+mn-cs"/>
              </a:rPr>
              <a:t>We did a few whole group reader’s responses throughout the week…</a:t>
            </a:r>
            <a:r>
              <a:rPr lang="en-US" sz="1200" i="1" u="none" kern="1200" dirty="0" err="1" smtClean="0">
                <a:solidFill>
                  <a:schemeClr val="tx1"/>
                </a:solidFill>
                <a:latin typeface="+mn-lt"/>
                <a:ea typeface="+mn-ea"/>
                <a:cs typeface="+mn-cs"/>
              </a:rPr>
              <a:t>venn</a:t>
            </a:r>
            <a:r>
              <a:rPr lang="en-US" sz="1200" i="1" u="none" kern="1200" dirty="0" smtClean="0">
                <a:solidFill>
                  <a:schemeClr val="tx1"/>
                </a:solidFill>
                <a:latin typeface="+mn-lt"/>
                <a:ea typeface="+mn-ea"/>
                <a:cs typeface="+mn-cs"/>
              </a:rPr>
              <a:t> diagram, flow chart, story elements, etc</a:t>
            </a:r>
            <a:r>
              <a:rPr lang="en-US" sz="1200" i="0" u="none" kern="1200" dirty="0" smtClean="0">
                <a:solidFill>
                  <a:schemeClr val="tx1"/>
                </a:solidFill>
                <a:latin typeface="+mn-lt"/>
                <a:ea typeface="+mn-ea"/>
                <a:cs typeface="+mn-cs"/>
              </a:rPr>
              <a:t>.}  At some point during the week, have the kids fill out a graphic organizer/thinking map and glue it to a brown paper bag {</a:t>
            </a:r>
            <a:r>
              <a:rPr lang="en-US" sz="1200" i="1" u="none" kern="1200" dirty="0" smtClean="0">
                <a:solidFill>
                  <a:schemeClr val="tx1"/>
                </a:solidFill>
                <a:latin typeface="+mn-lt"/>
                <a:ea typeface="+mn-ea"/>
                <a:cs typeface="+mn-cs"/>
              </a:rPr>
              <a:t>lunch sack</a:t>
            </a:r>
            <a:r>
              <a:rPr lang="en-US" sz="1200" i="0" u="none" kern="1200" dirty="0" smtClean="0">
                <a:solidFill>
                  <a:schemeClr val="tx1"/>
                </a:solidFill>
                <a:latin typeface="+mn-lt"/>
                <a:ea typeface="+mn-ea"/>
                <a:cs typeface="+mn-cs"/>
              </a:rPr>
              <a:t>}.  I had my kids fill out a graphic organizer focusing on characters, setting, main idea, and author’s purpose.  Any kind of graphic organizer/thinking map/response to reading will do!</a:t>
            </a:r>
          </a:p>
          <a:p>
            <a:r>
              <a:rPr lang="en-US" sz="1200" i="0" u="none" kern="1200" dirty="0" smtClean="0">
                <a:solidFill>
                  <a:schemeClr val="tx1"/>
                </a:solidFill>
                <a:latin typeface="+mn-lt"/>
                <a:ea typeface="+mn-ea"/>
                <a:cs typeface="+mn-cs"/>
              </a:rPr>
              <a:t>The kids held on to their paper bags until this afternoon {Friday}.  We ended up having an odd number of kids in the class today, so I grouped the kids into 3’s.  We talked about book clubs and their purpose…the kids were SO on board!  As I was passing out the popcorn for their bags, I had the kids talk to their groups about whether or not they liked the book, why, and what part of the book was their favorite.  I heard some GOOD discussions!</a:t>
            </a:r>
          </a:p>
          <a:p>
            <a:r>
              <a:rPr lang="en-US" sz="1200" i="0" u="none" kern="1200" dirty="0" smtClean="0">
                <a:solidFill>
                  <a:schemeClr val="tx1"/>
                </a:solidFill>
                <a:latin typeface="+mn-lt"/>
                <a:ea typeface="+mn-ea"/>
                <a:cs typeface="+mn-cs"/>
              </a:rPr>
              <a:t>Once they had their popcorn, </a:t>
            </a:r>
            <a:r>
              <a:rPr lang="en-US" sz="1200" b="1" i="1" u="none" kern="1200" dirty="0" smtClean="0">
                <a:solidFill>
                  <a:schemeClr val="tx1"/>
                </a:solidFill>
                <a:latin typeface="+mn-lt"/>
                <a:ea typeface="+mn-ea"/>
                <a:cs typeface="+mn-cs"/>
              </a:rPr>
              <a:t>Brown Bag Book Club</a:t>
            </a:r>
            <a:r>
              <a:rPr lang="en-US" sz="1200" b="0" i="0" u="none" kern="1200" dirty="0" smtClean="0">
                <a:solidFill>
                  <a:schemeClr val="tx1"/>
                </a:solidFill>
                <a:latin typeface="+mn-lt"/>
                <a:ea typeface="+mn-ea"/>
                <a:cs typeface="+mn-cs"/>
              </a:rPr>
              <a:t> was in session!  I used these questions to guide discussion… </a:t>
            </a:r>
          </a:p>
          <a:p>
            <a:endParaRPr lang="en-US" dirty="0"/>
          </a:p>
        </p:txBody>
      </p:sp>
      <p:sp>
        <p:nvSpPr>
          <p:cNvPr id="4" name="Slide Number Placeholder 3"/>
          <p:cNvSpPr>
            <a:spLocks noGrp="1"/>
          </p:cNvSpPr>
          <p:nvPr>
            <p:ph type="sldNum" sz="quarter" idx="10"/>
          </p:nvPr>
        </p:nvSpPr>
        <p:spPr/>
        <p:txBody>
          <a:bodyPr/>
          <a:lstStyle/>
          <a:p>
            <a:fld id="{C39ED6FC-C5FB-0C4F-9587-012CC55718C0}" type="slidenum">
              <a:rPr lang="en-US" smtClean="0"/>
              <a:t>13</a:t>
            </a:fld>
            <a:endParaRPr lang="en-US"/>
          </a:p>
        </p:txBody>
      </p:sp>
    </p:spTree>
    <p:extLst>
      <p:ext uri="{BB962C8B-B14F-4D97-AF65-F5344CB8AC3E}">
        <p14:creationId xmlns:p14="http://schemas.microsoft.com/office/powerpoint/2010/main" val="68231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Unshelved</a:t>
            </a:r>
            <a:r>
              <a:rPr lang="en-US" sz="1200" kern="1200" smtClean="0">
                <a:solidFill>
                  <a:schemeClr val="tx1"/>
                </a:solidFill>
                <a:latin typeface="+mn-lt"/>
                <a:ea typeface="+mn-ea"/>
                <a:cs typeface="+mn-cs"/>
              </a:rPr>
              <a:t>" cartoons (double-sided) about teen novels on the windows to the school hallway.</a:t>
            </a:r>
          </a:p>
          <a:p>
            <a:endParaRPr lang="en-US" sz="1200" kern="120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A736EBC-F225-AE49-A392-78C5E44B65A4}" type="slidenum">
              <a:rPr lang="en-US" smtClean="0"/>
              <a:t>15</a:t>
            </a:fld>
            <a:endParaRPr lang="en-US"/>
          </a:p>
        </p:txBody>
      </p:sp>
    </p:spTree>
    <p:extLst>
      <p:ext uri="{BB962C8B-B14F-4D97-AF65-F5344CB8AC3E}">
        <p14:creationId xmlns:p14="http://schemas.microsoft.com/office/powerpoint/2010/main" val="3464795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160 </a:t>
            </a:r>
            <a:r>
              <a:rPr lang="en-US" dirty="0" err="1" smtClean="0"/>
              <a:t>e</a:t>
            </a:r>
            <a:r>
              <a:rPr lang="en-US" baseline="0" dirty="0" err="1" smtClean="0"/>
              <a:t>books</a:t>
            </a:r>
            <a:r>
              <a:rPr lang="en-US" baseline="0" dirty="0" smtClean="0"/>
              <a:t> that can be read online</a:t>
            </a:r>
          </a:p>
          <a:p>
            <a:endParaRPr lang="en-US" dirty="0" smtClean="0"/>
          </a:p>
          <a:p>
            <a:r>
              <a:rPr lang="en-US" dirty="0" smtClean="0"/>
              <a:t>Need to add an email address to complete donation</a:t>
            </a:r>
          </a:p>
          <a:p>
            <a:r>
              <a:rPr lang="en-US" dirty="0" smtClean="0"/>
              <a:t>-</a:t>
            </a:r>
            <a:r>
              <a:rPr lang="en-US" baseline="0" dirty="0" smtClean="0"/>
              <a:t> Talk with IT technician about a generic account</a:t>
            </a:r>
            <a:endParaRPr lang="en-US" dirty="0"/>
          </a:p>
        </p:txBody>
      </p:sp>
      <p:sp>
        <p:nvSpPr>
          <p:cNvPr id="4" name="Slide Number Placeholder 3"/>
          <p:cNvSpPr>
            <a:spLocks noGrp="1"/>
          </p:cNvSpPr>
          <p:nvPr>
            <p:ph type="sldNum" sz="quarter" idx="10"/>
          </p:nvPr>
        </p:nvSpPr>
        <p:spPr/>
        <p:txBody>
          <a:bodyPr/>
          <a:lstStyle/>
          <a:p>
            <a:fld id="{C39ED6FC-C5FB-0C4F-9587-012CC55718C0}" type="slidenum">
              <a:rPr lang="en-US" smtClean="0"/>
              <a:t>22</a:t>
            </a:fld>
            <a:endParaRPr lang="en-US"/>
          </a:p>
        </p:txBody>
      </p:sp>
    </p:spTree>
    <p:extLst>
      <p:ext uri="{BB962C8B-B14F-4D97-AF65-F5344CB8AC3E}">
        <p14:creationId xmlns:p14="http://schemas.microsoft.com/office/powerpoint/2010/main" val="353431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36EBC-F225-AE49-A392-78C5E44B65A4}" type="slidenum">
              <a:rPr lang="en-US" smtClean="0"/>
              <a:t>23</a:t>
            </a:fld>
            <a:endParaRPr lang="en-US"/>
          </a:p>
        </p:txBody>
      </p:sp>
    </p:spTree>
    <p:extLst>
      <p:ext uri="{BB962C8B-B14F-4D97-AF65-F5344CB8AC3E}">
        <p14:creationId xmlns:p14="http://schemas.microsoft.com/office/powerpoint/2010/main" val="3984347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DA15C257-88C5-0C4B-BB5C-3DCB18EDFCFD}" type="datetimeFigureOut">
              <a:rPr lang="en-US" smtClean="0"/>
              <a:t>29/03/12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A734A-29B3-C547-8852-D841F703D3D8}" type="slidenum">
              <a:rPr lang="en-US" smtClean="0"/>
              <a:t>‹#›</a:t>
            </a:fld>
            <a:endParaRPr lang="en-US"/>
          </a:p>
        </p:txBody>
      </p:sp>
    </p:spTree>
    <p:extLst>
      <p:ext uri="{BB962C8B-B14F-4D97-AF65-F5344CB8AC3E}">
        <p14:creationId xmlns:p14="http://schemas.microsoft.com/office/powerpoint/2010/main" val="362744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A15C257-88C5-0C4B-BB5C-3DCB18EDFCFD}" type="datetimeFigureOut">
              <a:rPr lang="en-US" smtClean="0"/>
              <a:t>29/03/12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A734A-29B3-C547-8852-D841F703D3D8}" type="slidenum">
              <a:rPr lang="en-US" smtClean="0"/>
              <a:t>‹#›</a:t>
            </a:fld>
            <a:endParaRPr lang="en-US"/>
          </a:p>
        </p:txBody>
      </p:sp>
    </p:spTree>
    <p:extLst>
      <p:ext uri="{BB962C8B-B14F-4D97-AF65-F5344CB8AC3E}">
        <p14:creationId xmlns:p14="http://schemas.microsoft.com/office/powerpoint/2010/main" val="143734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A15C257-88C5-0C4B-BB5C-3DCB18EDFCFD}" type="datetimeFigureOut">
              <a:rPr lang="en-US" smtClean="0"/>
              <a:t>29/03/12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A734A-29B3-C547-8852-D841F703D3D8}" type="slidenum">
              <a:rPr lang="en-US" smtClean="0"/>
              <a:t>‹#›</a:t>
            </a:fld>
            <a:endParaRPr lang="en-US"/>
          </a:p>
        </p:txBody>
      </p:sp>
    </p:spTree>
    <p:extLst>
      <p:ext uri="{BB962C8B-B14F-4D97-AF65-F5344CB8AC3E}">
        <p14:creationId xmlns:p14="http://schemas.microsoft.com/office/powerpoint/2010/main" val="124944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DA15C257-88C5-0C4B-BB5C-3DCB18EDFCFD}" type="datetimeFigureOut">
              <a:rPr lang="en-US" smtClean="0"/>
              <a:t>29/03/12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A734A-29B3-C547-8852-D841F703D3D8}" type="slidenum">
              <a:rPr lang="en-US" smtClean="0"/>
              <a:t>‹#›</a:t>
            </a:fld>
            <a:endParaRPr lang="en-US"/>
          </a:p>
        </p:txBody>
      </p:sp>
    </p:spTree>
    <p:extLst>
      <p:ext uri="{BB962C8B-B14F-4D97-AF65-F5344CB8AC3E}">
        <p14:creationId xmlns:p14="http://schemas.microsoft.com/office/powerpoint/2010/main" val="7245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DA15C257-88C5-0C4B-BB5C-3DCB18EDFCFD}" type="datetimeFigureOut">
              <a:rPr lang="en-US" smtClean="0"/>
              <a:t>29/03/12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A734A-29B3-C547-8852-D841F703D3D8}" type="slidenum">
              <a:rPr lang="en-US" smtClean="0"/>
              <a:t>‹#›</a:t>
            </a:fld>
            <a:endParaRPr lang="en-US"/>
          </a:p>
        </p:txBody>
      </p:sp>
    </p:spTree>
    <p:extLst>
      <p:ext uri="{BB962C8B-B14F-4D97-AF65-F5344CB8AC3E}">
        <p14:creationId xmlns:p14="http://schemas.microsoft.com/office/powerpoint/2010/main" val="114467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DA15C257-88C5-0C4B-BB5C-3DCB18EDFCFD}" type="datetimeFigureOut">
              <a:rPr lang="en-US" smtClean="0"/>
              <a:t>29/03/12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A734A-29B3-C547-8852-D841F703D3D8}" type="slidenum">
              <a:rPr lang="en-US" smtClean="0"/>
              <a:t>‹#›</a:t>
            </a:fld>
            <a:endParaRPr lang="en-US"/>
          </a:p>
        </p:txBody>
      </p:sp>
    </p:spTree>
    <p:extLst>
      <p:ext uri="{BB962C8B-B14F-4D97-AF65-F5344CB8AC3E}">
        <p14:creationId xmlns:p14="http://schemas.microsoft.com/office/powerpoint/2010/main" val="81146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DA15C257-88C5-0C4B-BB5C-3DCB18EDFCFD}" type="datetimeFigureOut">
              <a:rPr lang="en-US" smtClean="0"/>
              <a:t>29/03/12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0A734A-29B3-C547-8852-D841F703D3D8}" type="slidenum">
              <a:rPr lang="en-US" smtClean="0"/>
              <a:t>‹#›</a:t>
            </a:fld>
            <a:endParaRPr lang="en-US"/>
          </a:p>
        </p:txBody>
      </p:sp>
    </p:spTree>
    <p:extLst>
      <p:ext uri="{BB962C8B-B14F-4D97-AF65-F5344CB8AC3E}">
        <p14:creationId xmlns:p14="http://schemas.microsoft.com/office/powerpoint/2010/main" val="360712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DA15C257-88C5-0C4B-BB5C-3DCB18EDFCFD}" type="datetimeFigureOut">
              <a:rPr lang="en-US" smtClean="0"/>
              <a:t>29/03/12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A734A-29B3-C547-8852-D841F703D3D8}" type="slidenum">
              <a:rPr lang="en-US" smtClean="0"/>
              <a:t>‹#›</a:t>
            </a:fld>
            <a:endParaRPr lang="en-US"/>
          </a:p>
        </p:txBody>
      </p:sp>
    </p:spTree>
    <p:extLst>
      <p:ext uri="{BB962C8B-B14F-4D97-AF65-F5344CB8AC3E}">
        <p14:creationId xmlns:p14="http://schemas.microsoft.com/office/powerpoint/2010/main" val="40068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5C257-88C5-0C4B-BB5C-3DCB18EDFCFD}" type="datetimeFigureOut">
              <a:rPr lang="en-US" smtClean="0"/>
              <a:t>29/03/12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0A734A-29B3-C547-8852-D841F703D3D8}" type="slidenum">
              <a:rPr lang="en-US" smtClean="0"/>
              <a:t>‹#›</a:t>
            </a:fld>
            <a:endParaRPr lang="en-US"/>
          </a:p>
        </p:txBody>
      </p:sp>
    </p:spTree>
    <p:extLst>
      <p:ext uri="{BB962C8B-B14F-4D97-AF65-F5344CB8AC3E}">
        <p14:creationId xmlns:p14="http://schemas.microsoft.com/office/powerpoint/2010/main" val="188524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A15C257-88C5-0C4B-BB5C-3DCB18EDFCFD}" type="datetimeFigureOut">
              <a:rPr lang="en-US" smtClean="0"/>
              <a:t>29/03/12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A734A-29B3-C547-8852-D841F703D3D8}" type="slidenum">
              <a:rPr lang="en-US" smtClean="0"/>
              <a:t>‹#›</a:t>
            </a:fld>
            <a:endParaRPr lang="en-US"/>
          </a:p>
        </p:txBody>
      </p:sp>
    </p:spTree>
    <p:extLst>
      <p:ext uri="{BB962C8B-B14F-4D97-AF65-F5344CB8AC3E}">
        <p14:creationId xmlns:p14="http://schemas.microsoft.com/office/powerpoint/2010/main" val="119749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DA15C257-88C5-0C4B-BB5C-3DCB18EDFCFD}" type="datetimeFigureOut">
              <a:rPr lang="en-US" smtClean="0"/>
              <a:t>29/03/12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A734A-29B3-C547-8852-D841F703D3D8}" type="slidenum">
              <a:rPr lang="en-US" smtClean="0"/>
              <a:t>‹#›</a:t>
            </a:fld>
            <a:endParaRPr lang="en-US"/>
          </a:p>
        </p:txBody>
      </p:sp>
    </p:spTree>
    <p:extLst>
      <p:ext uri="{BB962C8B-B14F-4D97-AF65-F5344CB8AC3E}">
        <p14:creationId xmlns:p14="http://schemas.microsoft.com/office/powerpoint/2010/main" val="9723178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5C257-88C5-0C4B-BB5C-3DCB18EDFCFD}" type="datetimeFigureOut">
              <a:rPr lang="en-US" smtClean="0"/>
              <a:t>29/03/12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A734A-29B3-C547-8852-D841F703D3D8}" type="slidenum">
              <a:rPr lang="en-US" smtClean="0"/>
              <a:t>‹#›</a:t>
            </a:fld>
            <a:endParaRPr lang="en-US"/>
          </a:p>
        </p:txBody>
      </p:sp>
    </p:spTree>
    <p:extLst>
      <p:ext uri="{BB962C8B-B14F-4D97-AF65-F5344CB8AC3E}">
        <p14:creationId xmlns:p14="http://schemas.microsoft.com/office/powerpoint/2010/main" val="2297605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www.flickr.com/photos/vblibrary/6877536033/sizes/m/in/photostrea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www.flickr.com/photos/vblibrary/6876852747/sizes/m/in/photostrea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www.flickr.com/photos/vblibrary/6829981078/in/set-7215762926037990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hyperlink" Target="http://thefirstgradeparade.blogspot.com.au/search/label/Brown%20Bag%20Book%20Club"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hyperlink" Target="http://www.magpies.net.au" TargetMode="External"/><Relationship Id="rId4" Type="http://schemas.openxmlformats.org/officeDocument/2006/relationships/image" Target="../media/image14.png"/><Relationship Id="rId5" Type="http://schemas.openxmlformats.org/officeDocument/2006/relationships/hyperlink" Target="http://www.magpies.net.au/helpgenre.html" TargetMode="External"/><Relationship Id="rId1" Type="http://schemas.openxmlformats.org/officeDocument/2006/relationships/slideLayout" Target="../slideLayouts/slideLayout2.xml"/><Relationship Id="rId2" Type="http://schemas.openxmlformats.org/officeDocument/2006/relationships/hyperlink" Target="http://www.magpies.net.a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creativecommons.org/licenses/by/2.0/" TargetMode="External"/><Relationship Id="rId5" Type="http://schemas.openxmlformats.org/officeDocument/2006/relationships/hyperlink" Target="http://www.flickr.com/photos/vblibrary/" TargetMode="External"/><Relationship Id="rId6" Type="http://schemas.openxmlformats.org/officeDocument/2006/relationships/hyperlink" Target="http://www.flickr.com/photos/vblibrary/4605003418/in/set-72157624055234222/"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hyperlink" Target="http://www.kevinandamanda.com/fonts/" TargetMode="External"/><Relationship Id="rId4" Type="http://schemas.openxmlformats.org/officeDocument/2006/relationships/hyperlink" Target="http://www.flickr.com/photos/60399258@N00/favorites/page1/?view=md" TargetMode="External"/><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nsschoollibraries.weebly.com/uploads/1/0/6/6/10666760/2012_position_description_library_assistant_level_3_final.doc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franhughes/Documents/Fran%20docs/2012%20Library%20Assistant%20-%20Position%20Descriptions/re%20qualification%20allowanc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slaq.org.au/events/201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nsschoollibraries.weebly.com/library-statistic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hyperlink" Target="http://www.cagle.com/2010/09/jeff-stahlers-cartoon-for-928201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youtu.be/3rw8hV7IwOM" TargetMode="External"/><Relationship Id="rId4" Type="http://schemas.openxmlformats.org/officeDocument/2006/relationships/image" Target="../media/image18.png"/><Relationship Id="rId5" Type="http://schemas.openxmlformats.org/officeDocument/2006/relationships/hyperlink" Target="http://www.wegivebooks.or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1.wdp"/><Relationship Id="rId5" Type="http://schemas.openxmlformats.org/officeDocument/2006/relationships/hyperlink" Target="http://www.flickr.com/photos/vblibrary/page40/" TargetMode="External"/><Relationship Id="rId6" Type="http://schemas.openxmlformats.org/officeDocument/2006/relationships/image" Target="../media/image20.png"/><Relationship Id="rId7" Type="http://schemas.openxmlformats.org/officeDocument/2006/relationships/hyperlink" Target="http://www.flickr.com/photos/vblibrary/sets/72157628602442743/"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hyperlink" Target="http://www.flickr.com/photos/jsyk/2759769357/in/faves-vblibrary/" TargetMode="External"/><Relationship Id="rId4" Type="http://schemas.openxmlformats.org/officeDocument/2006/relationships/image" Target="../media/image22.png"/><Relationship Id="rId5" Type="http://schemas.openxmlformats.org/officeDocument/2006/relationships/hyperlink" Target="http://www.impulsegamer.com/hardware/rockstar3.jpg" TargetMode="External"/><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torynory.com"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arch.creativecommons.org/" TargetMode="Externa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flickr.com/photos/vblibrary/" TargetMode="External"/><Relationship Id="rId1" Type="http://schemas.openxmlformats.org/officeDocument/2006/relationships/slideLayout" Target="../slideLayouts/slideLayout2.xml"/><Relationship Id="rId2" Type="http://schemas.openxmlformats.org/officeDocument/2006/relationships/hyperlink" Target="http://www.flickr.com/photos/vblibrary/6842566312/in/photostrea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oop.it/pricing/guided-tour%23Free" TargetMode="Externa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heelersbooks.com.au/info/ebooks" TargetMode="External"/><Relationship Id="rId3" Type="http://schemas.openxmlformats.org/officeDocument/2006/relationships/hyperlink" Target="http://www.gotomeeting.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hyperlink" Target="http://www.youtube.com/watch?v=Bnr6QKKcsII"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mashable.com/follow/topics/qr-codes/http://mashable.com/follow/topics/qr-codes/" TargetMode="External"/><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hyperlink" Target="http://thedaringlibrarian.wikispaces.com/QR_Code_Quest"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urteacherlibrarian.wikispaces.com/Are+You+Ready?%23tl-776a1a04" TargetMode="Externa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hyperlink" Target="http://hacklibschool.wordpress.com/2012/03/02/marketing-in-the-library/" TargetMode="External"/><Relationship Id="rId4" Type="http://schemas.openxmlformats.org/officeDocument/2006/relationships/hyperlink" Target="http://hacklibschool.wordpress.com/" TargetMode="External"/><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youtube.com/watch?v=dNzjT3pFnfU&amp;feature=related"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results?search_query=national+year+of+reading+2012&amp;oq=national+year+of+&amp;aq=0&amp;aqi=g2&amp;aql=&amp;gs_l=youtube-psuggest.1.0.0l2.411l4927l0l6565l18l18l0l5l5l3l339l2242l3j4j4j1l13l0." TargetMode="Externa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tfdssc.twbceo.cmeweb.libcode.com.au/"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www.fairmont.com/royalyork/GuestServices/Restaurants/AfternoonTea.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1771"/>
            <a:ext cx="7772400" cy="2877667"/>
          </a:xfrm>
        </p:spPr>
        <p:txBody>
          <a:bodyPr>
            <a:normAutofit fontScale="90000"/>
          </a:bodyPr>
          <a:lstStyle/>
          <a:p>
            <a:r>
              <a:rPr lang="en-US" dirty="0" smtClean="0">
                <a:solidFill>
                  <a:srgbClr val="FFFFFF"/>
                </a:solidFill>
                <a:latin typeface="Digs My Hart"/>
              </a:rPr>
              <a:t>Library </a:t>
            </a:r>
            <a:br>
              <a:rPr lang="en-US" dirty="0" smtClean="0">
                <a:solidFill>
                  <a:srgbClr val="FFFFFF"/>
                </a:solidFill>
                <a:latin typeface="Digs My Hart"/>
              </a:rPr>
            </a:br>
            <a:r>
              <a:rPr lang="en-US" dirty="0" smtClean="0">
                <a:solidFill>
                  <a:srgbClr val="FFFFFF"/>
                </a:solidFill>
                <a:latin typeface="Digs My Hart"/>
              </a:rPr>
              <a:t> </a:t>
            </a:r>
            <a:br>
              <a:rPr lang="en-US" dirty="0" smtClean="0">
                <a:solidFill>
                  <a:srgbClr val="FFFFFF"/>
                </a:solidFill>
                <a:latin typeface="Digs My Hart"/>
              </a:rPr>
            </a:br>
            <a:r>
              <a:rPr lang="en-US" dirty="0" smtClean="0">
                <a:solidFill>
                  <a:srgbClr val="FFFFFF"/>
                </a:solidFill>
                <a:latin typeface="Digs My Hart"/>
              </a:rPr>
              <a:t>Network Meeting</a:t>
            </a:r>
            <a:br>
              <a:rPr lang="en-US" dirty="0" smtClean="0">
                <a:solidFill>
                  <a:srgbClr val="FFFFFF"/>
                </a:solidFill>
                <a:latin typeface="Digs My Hart"/>
              </a:rPr>
            </a:br>
            <a:r>
              <a:rPr lang="en-US" dirty="0" smtClean="0">
                <a:solidFill>
                  <a:srgbClr val="FFFFFF"/>
                </a:solidFill>
                <a:latin typeface="Digs My Hart"/>
              </a:rPr>
              <a:t/>
            </a:r>
            <a:br>
              <a:rPr lang="en-US" dirty="0" smtClean="0">
                <a:solidFill>
                  <a:srgbClr val="FFFFFF"/>
                </a:solidFill>
                <a:latin typeface="Digs My Hart"/>
              </a:rPr>
            </a:br>
            <a:r>
              <a:rPr lang="en-US" dirty="0" smtClean="0">
                <a:solidFill>
                  <a:srgbClr val="FFFFFF"/>
                </a:solidFill>
              </a:rPr>
              <a:t>for TLs &amp; Teachers</a:t>
            </a:r>
            <a:endParaRPr lang="en-US" dirty="0">
              <a:solidFill>
                <a:srgbClr val="FFFFFF"/>
              </a:solidFill>
            </a:endParaRPr>
          </a:p>
        </p:txBody>
      </p:sp>
      <p:sp>
        <p:nvSpPr>
          <p:cNvPr id="3" name="Subtitle 2"/>
          <p:cNvSpPr>
            <a:spLocks noGrp="1"/>
          </p:cNvSpPr>
          <p:nvPr>
            <p:ph type="subTitle" idx="1"/>
          </p:nvPr>
        </p:nvSpPr>
        <p:spPr>
          <a:xfrm>
            <a:off x="685801" y="4505782"/>
            <a:ext cx="8034866" cy="1752600"/>
          </a:xfrm>
        </p:spPr>
        <p:txBody>
          <a:bodyPr>
            <a:normAutofit/>
          </a:bodyPr>
          <a:lstStyle/>
          <a:p>
            <a:r>
              <a:rPr lang="en-US" sz="2400" dirty="0" smtClean="0"/>
              <a:t>27 March 2012</a:t>
            </a:r>
          </a:p>
          <a:p>
            <a:r>
              <a:rPr lang="en-US" sz="2400" dirty="0" smtClean="0"/>
              <a:t>Term One</a:t>
            </a:r>
          </a:p>
          <a:p>
            <a:r>
              <a:rPr lang="en-US" sz="2400" dirty="0" smtClean="0"/>
              <a:t>St Andrew’ s College, </a:t>
            </a:r>
            <a:r>
              <a:rPr lang="en-US" sz="2400" dirty="0" err="1" smtClean="0"/>
              <a:t>Redlynch</a:t>
            </a:r>
            <a:endParaRPr lang="en-US" sz="2400" dirty="0"/>
          </a:p>
        </p:txBody>
      </p:sp>
      <p:pic>
        <p:nvPicPr>
          <p:cNvPr id="6" name="Picture 5" descr="Footer left wav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33" y="5659560"/>
            <a:ext cx="9144000" cy="1740310"/>
          </a:xfrm>
          <a:prstGeom prst="rect">
            <a:avLst/>
          </a:prstGeom>
        </p:spPr>
      </p:pic>
      <p:pic>
        <p:nvPicPr>
          <p:cNvPr id="9" name="Picture 8" descr="Footer left wav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1" y="0"/>
            <a:ext cx="9075119" cy="1727200"/>
          </a:xfrm>
          <a:prstGeom prst="rect">
            <a:avLst/>
          </a:prstGeom>
        </p:spPr>
      </p:pic>
    </p:spTree>
    <p:extLst>
      <p:ext uri="{BB962C8B-B14F-4D97-AF65-F5344CB8AC3E}">
        <p14:creationId xmlns:p14="http://schemas.microsoft.com/office/powerpoint/2010/main" val="24301117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8655" y="887912"/>
            <a:ext cx="7438571" cy="4433388"/>
          </a:xfrm>
          <a:prstGeom prst="rect">
            <a:avLst/>
          </a:prstGeom>
        </p:spPr>
      </p:pic>
      <p:sp>
        <p:nvSpPr>
          <p:cNvPr id="5" name="TextBox 4"/>
          <p:cNvSpPr txBox="1"/>
          <p:nvPr/>
        </p:nvSpPr>
        <p:spPr>
          <a:xfrm>
            <a:off x="783330" y="6211669"/>
            <a:ext cx="7673896" cy="646331"/>
          </a:xfrm>
          <a:prstGeom prst="rect">
            <a:avLst/>
          </a:prstGeom>
          <a:noFill/>
        </p:spPr>
        <p:txBody>
          <a:bodyPr wrap="none" rtlCol="0">
            <a:spAutoFit/>
          </a:bodyPr>
          <a:lstStyle/>
          <a:p>
            <a:r>
              <a:rPr lang="en-US" dirty="0"/>
              <a:t>Photo credit: CC</a:t>
            </a:r>
            <a:r>
              <a:rPr lang="en-US" b="1" dirty="0"/>
              <a:t> by-</a:t>
            </a:r>
            <a:r>
              <a:rPr lang="en-US" b="1" dirty="0" err="1"/>
              <a:t>nc</a:t>
            </a:r>
            <a:r>
              <a:rPr lang="en-US" b="1" dirty="0"/>
              <a:t>-</a:t>
            </a:r>
            <a:r>
              <a:rPr lang="en-US" b="1" dirty="0" err="1"/>
              <a:t>nd</a:t>
            </a:r>
            <a:r>
              <a:rPr lang="en-US" b="1" dirty="0"/>
              <a:t> </a:t>
            </a:r>
            <a:r>
              <a:rPr lang="da-DK" dirty="0"/>
              <a:t>by </a:t>
            </a:r>
            <a:r>
              <a:rPr lang="da-DK" dirty="0" err="1"/>
              <a:t>Enokson</a:t>
            </a:r>
            <a:endParaRPr lang="en-US" dirty="0"/>
          </a:p>
          <a:p>
            <a:r>
              <a:rPr lang="en-US" dirty="0" smtClean="0">
                <a:hlinkClick r:id="rId3"/>
              </a:rPr>
              <a:t>http</a:t>
            </a:r>
            <a:r>
              <a:rPr lang="en-US" dirty="0">
                <a:hlinkClick r:id="rId3"/>
              </a:rPr>
              <a:t>://www.flickr.com/photos/vblibrary/6877536033/sizes/m/in/photostream</a:t>
            </a:r>
            <a:r>
              <a:rPr lang="en-US" dirty="0" smtClean="0">
                <a:hlinkClick r:id="rId3"/>
              </a:rPr>
              <a:t>/</a:t>
            </a:r>
            <a:r>
              <a:rPr lang="en-US" dirty="0" smtClean="0"/>
              <a:t> </a:t>
            </a:r>
            <a:endParaRPr lang="en-US" dirty="0"/>
          </a:p>
        </p:txBody>
      </p:sp>
      <p:sp>
        <p:nvSpPr>
          <p:cNvPr id="6" name="Rectangle 5"/>
          <p:cNvSpPr/>
          <p:nvPr/>
        </p:nvSpPr>
        <p:spPr>
          <a:xfrm rot="16200000">
            <a:off x="-3071167" y="3089637"/>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434913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7000" y="1498600"/>
            <a:ext cx="6350000" cy="3860800"/>
          </a:xfrm>
          <a:prstGeom prst="rect">
            <a:avLst/>
          </a:prstGeom>
        </p:spPr>
      </p:pic>
      <p:sp>
        <p:nvSpPr>
          <p:cNvPr id="5" name="TextBox 4"/>
          <p:cNvSpPr txBox="1"/>
          <p:nvPr/>
        </p:nvSpPr>
        <p:spPr>
          <a:xfrm>
            <a:off x="928854" y="6084585"/>
            <a:ext cx="7673896" cy="646331"/>
          </a:xfrm>
          <a:prstGeom prst="rect">
            <a:avLst/>
          </a:prstGeom>
          <a:noFill/>
        </p:spPr>
        <p:txBody>
          <a:bodyPr wrap="none" rtlCol="0">
            <a:spAutoFit/>
          </a:bodyPr>
          <a:lstStyle/>
          <a:p>
            <a:r>
              <a:rPr lang="en-US" dirty="0" smtClean="0"/>
              <a:t>Photo credit: CC</a:t>
            </a:r>
            <a:r>
              <a:rPr lang="en-US" b="1" dirty="0" smtClean="0"/>
              <a:t> </a:t>
            </a:r>
            <a:r>
              <a:rPr lang="en-US" b="1" dirty="0"/>
              <a:t>by-</a:t>
            </a:r>
            <a:r>
              <a:rPr lang="en-US" b="1" dirty="0" err="1"/>
              <a:t>nc</a:t>
            </a:r>
            <a:r>
              <a:rPr lang="en-US" b="1" dirty="0"/>
              <a:t>-</a:t>
            </a:r>
            <a:r>
              <a:rPr lang="en-US" b="1" dirty="0" err="1" smtClean="0"/>
              <a:t>nd</a:t>
            </a:r>
            <a:r>
              <a:rPr lang="en-US" b="1" dirty="0" smtClean="0"/>
              <a:t> </a:t>
            </a:r>
            <a:r>
              <a:rPr lang="da-DK" dirty="0"/>
              <a:t>by </a:t>
            </a:r>
            <a:r>
              <a:rPr lang="da-DK" dirty="0" err="1" smtClean="0"/>
              <a:t>Enokson</a:t>
            </a:r>
            <a:endParaRPr lang="en-US" dirty="0" smtClean="0"/>
          </a:p>
          <a:p>
            <a:r>
              <a:rPr lang="en-US" dirty="0" smtClean="0">
                <a:hlinkClick r:id="rId3"/>
              </a:rPr>
              <a:t>http</a:t>
            </a:r>
            <a:r>
              <a:rPr lang="en-US" dirty="0">
                <a:hlinkClick r:id="rId3"/>
              </a:rPr>
              <a:t>://www.flickr.com/photos/vblibrary/6876852747/sizes/m/in/photostream</a:t>
            </a:r>
            <a:r>
              <a:rPr lang="en-US" dirty="0" smtClean="0">
                <a:hlinkClick r:id="rId3"/>
              </a:rPr>
              <a:t>/</a:t>
            </a:r>
            <a:r>
              <a:rPr lang="en-US" dirty="0" smtClean="0"/>
              <a:t> </a:t>
            </a:r>
            <a:endParaRPr lang="en-US" dirty="0"/>
          </a:p>
        </p:txBody>
      </p:sp>
      <p:sp>
        <p:nvSpPr>
          <p:cNvPr id="6" name="Rectangle 5"/>
          <p:cNvSpPr/>
          <p:nvPr/>
        </p:nvSpPr>
        <p:spPr>
          <a:xfrm rot="16200000">
            <a:off x="-3071167" y="3089637"/>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020911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6976" y="0"/>
            <a:ext cx="9283968" cy="6554481"/>
          </a:xfrm>
          <a:prstGeom prst="rect">
            <a:avLst/>
          </a:prstGeom>
        </p:spPr>
      </p:pic>
      <p:sp>
        <p:nvSpPr>
          <p:cNvPr id="5" name="TextBox 4"/>
          <p:cNvSpPr txBox="1"/>
          <p:nvPr/>
        </p:nvSpPr>
        <p:spPr>
          <a:xfrm>
            <a:off x="1242453" y="6167938"/>
            <a:ext cx="7901547" cy="646331"/>
          </a:xfrm>
          <a:prstGeom prst="rect">
            <a:avLst/>
          </a:prstGeom>
          <a:noFill/>
        </p:spPr>
        <p:txBody>
          <a:bodyPr wrap="none" rtlCol="0">
            <a:spAutoFit/>
          </a:bodyPr>
          <a:lstStyle/>
          <a:p>
            <a:r>
              <a:rPr lang="en-US" dirty="0">
                <a:solidFill>
                  <a:schemeClr val="bg1"/>
                </a:solidFill>
              </a:rPr>
              <a:t>Photo credit: CC</a:t>
            </a:r>
            <a:r>
              <a:rPr lang="en-US" b="1" dirty="0">
                <a:solidFill>
                  <a:schemeClr val="bg1"/>
                </a:solidFill>
              </a:rPr>
              <a:t> by-</a:t>
            </a:r>
            <a:r>
              <a:rPr lang="en-US" b="1" dirty="0" err="1">
                <a:solidFill>
                  <a:schemeClr val="bg1"/>
                </a:solidFill>
              </a:rPr>
              <a:t>nc</a:t>
            </a:r>
            <a:r>
              <a:rPr lang="en-US" b="1" dirty="0">
                <a:solidFill>
                  <a:schemeClr val="bg1"/>
                </a:solidFill>
              </a:rPr>
              <a:t>-</a:t>
            </a:r>
            <a:r>
              <a:rPr lang="en-US" b="1" dirty="0" err="1">
                <a:solidFill>
                  <a:schemeClr val="bg1"/>
                </a:solidFill>
              </a:rPr>
              <a:t>nd</a:t>
            </a:r>
            <a:r>
              <a:rPr lang="en-US" b="1" dirty="0">
                <a:solidFill>
                  <a:schemeClr val="bg1"/>
                </a:solidFill>
              </a:rPr>
              <a:t> </a:t>
            </a:r>
            <a:r>
              <a:rPr lang="da-DK" dirty="0">
                <a:solidFill>
                  <a:schemeClr val="bg1"/>
                </a:solidFill>
              </a:rPr>
              <a:t>by </a:t>
            </a:r>
            <a:r>
              <a:rPr lang="da-DK" dirty="0" err="1">
                <a:solidFill>
                  <a:schemeClr val="bg1"/>
                </a:solidFill>
              </a:rPr>
              <a:t>Enokson</a:t>
            </a:r>
            <a:endParaRPr lang="en-US" dirty="0">
              <a:solidFill>
                <a:schemeClr val="bg1"/>
              </a:solidFill>
            </a:endParaRPr>
          </a:p>
          <a:p>
            <a:r>
              <a:rPr lang="en-US" dirty="0" smtClean="0">
                <a:hlinkClick r:id="rId3"/>
              </a:rPr>
              <a:t>http</a:t>
            </a:r>
            <a:r>
              <a:rPr lang="en-US" dirty="0">
                <a:hlinkClick r:id="rId3"/>
              </a:rPr>
              <a:t>://www.flickr.com/photos/vblibrary/6829981078/in/set-</a:t>
            </a:r>
            <a:r>
              <a:rPr lang="en-US" dirty="0" smtClean="0">
                <a:hlinkClick r:id="rId3"/>
              </a:rPr>
              <a:t>72157629260379905</a:t>
            </a:r>
            <a:r>
              <a:rPr lang="en-US" dirty="0" smtClean="0"/>
              <a:t> </a:t>
            </a:r>
            <a:endParaRPr lang="en-US" dirty="0"/>
          </a:p>
        </p:txBody>
      </p:sp>
      <p:sp>
        <p:nvSpPr>
          <p:cNvPr id="6" name="Rectangle 5"/>
          <p:cNvSpPr/>
          <p:nvPr/>
        </p:nvSpPr>
        <p:spPr>
          <a:xfrm rot="16200000">
            <a:off x="-3071167" y="3089637"/>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461937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4554141" cy="6858000"/>
          </a:xfrm>
          <a:prstGeom prst="rect">
            <a:avLst/>
          </a:prstGeom>
        </p:spPr>
      </p:pic>
      <p:pic>
        <p:nvPicPr>
          <p:cNvPr id="7" name="Picture 6"/>
          <p:cNvPicPr>
            <a:picLocks noChangeAspect="1"/>
          </p:cNvPicPr>
          <p:nvPr/>
        </p:nvPicPr>
        <p:blipFill>
          <a:blip r:embed="rId4"/>
          <a:stretch>
            <a:fillRect/>
          </a:stretch>
        </p:blipFill>
        <p:spPr>
          <a:xfrm>
            <a:off x="4589859" y="38487"/>
            <a:ext cx="4554141" cy="6858000"/>
          </a:xfrm>
          <a:prstGeom prst="rect">
            <a:avLst/>
          </a:prstGeom>
        </p:spPr>
      </p:pic>
      <p:sp>
        <p:nvSpPr>
          <p:cNvPr id="2" name="Title 1"/>
          <p:cNvSpPr>
            <a:spLocks noGrp="1"/>
          </p:cNvSpPr>
          <p:nvPr>
            <p:ph type="title"/>
          </p:nvPr>
        </p:nvSpPr>
        <p:spPr>
          <a:xfrm>
            <a:off x="594862" y="5250844"/>
            <a:ext cx="3762103" cy="1648563"/>
          </a:xfrm>
        </p:spPr>
        <p:txBody>
          <a:bodyPr>
            <a:noAutofit/>
          </a:bodyPr>
          <a:lstStyle/>
          <a:p>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Brown Bag Book Club</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4554140" y="6194483"/>
            <a:ext cx="4589859" cy="646331"/>
          </a:xfrm>
          <a:prstGeom prst="rect">
            <a:avLst/>
          </a:prstGeom>
          <a:solidFill>
            <a:schemeClr val="bg1">
              <a:lumMod val="75000"/>
            </a:schemeClr>
          </a:solidFill>
        </p:spPr>
        <p:txBody>
          <a:bodyPr wrap="square" rtlCol="0">
            <a:spAutoFit/>
          </a:bodyPr>
          <a:lstStyle/>
          <a:p>
            <a:r>
              <a:rPr lang="en-US" sz="1200" dirty="0" smtClean="0"/>
              <a:t>Copied under Part VB: </a:t>
            </a:r>
            <a:r>
              <a:rPr lang="en-US" sz="1200" dirty="0" smtClean="0">
                <a:solidFill>
                  <a:srgbClr val="FFFFFF"/>
                </a:solidFill>
                <a:hlinkClick r:id="rId5"/>
              </a:rPr>
              <a:t>http</a:t>
            </a:r>
            <a:r>
              <a:rPr lang="en-US" sz="1200" dirty="0">
                <a:solidFill>
                  <a:srgbClr val="FFFFFF"/>
                </a:solidFill>
                <a:hlinkClick r:id="rId5"/>
              </a:rPr>
              <a:t>://thefirstgradeparade.blogspot.com.au/search/label/Brown%20Bag%20Book%</a:t>
            </a:r>
            <a:r>
              <a:rPr lang="en-US" sz="1200" dirty="0" smtClean="0">
                <a:solidFill>
                  <a:srgbClr val="FFFFFF"/>
                </a:solidFill>
                <a:hlinkClick r:id="rId5"/>
              </a:rPr>
              <a:t>20Club</a:t>
            </a:r>
            <a:r>
              <a:rPr lang="en-US" sz="1200" dirty="0" smtClean="0">
                <a:solidFill>
                  <a:srgbClr val="FFFFFF"/>
                </a:solidFill>
              </a:rPr>
              <a:t> </a:t>
            </a:r>
            <a:endParaRPr lang="en-US" sz="1200" dirty="0">
              <a:solidFill>
                <a:srgbClr val="FFFFFF"/>
              </a:solidFill>
            </a:endParaRPr>
          </a:p>
        </p:txBody>
      </p:sp>
      <p:sp>
        <p:nvSpPr>
          <p:cNvPr id="9" name="Rectangle 8"/>
          <p:cNvSpPr/>
          <p:nvPr/>
        </p:nvSpPr>
        <p:spPr>
          <a:xfrm rot="16200000">
            <a:off x="-3071167" y="3089637"/>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93162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11"/>
            <a:ext cx="8229600" cy="1143000"/>
          </a:xfrm>
        </p:spPr>
        <p:txBody>
          <a:bodyPr/>
          <a:lstStyle/>
          <a:p>
            <a:r>
              <a:rPr lang="en-US" dirty="0" smtClean="0">
                <a:latin typeface="Digs my hart"/>
                <a:cs typeface="Digs my hart"/>
                <a:hlinkClick r:id="rId2"/>
              </a:rPr>
              <a:t>Magpies</a:t>
            </a:r>
            <a:endParaRPr lang="en-US" dirty="0">
              <a:latin typeface="Digs my hart"/>
              <a:cs typeface="Digs my hart"/>
            </a:endParaRPr>
          </a:p>
        </p:txBody>
      </p:sp>
      <p:pic>
        <p:nvPicPr>
          <p:cNvPr id="4" name="Picture 3" descr="Screen Shot 2012-03-18 at 11.46.58 PM.png">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4816" y="4259627"/>
            <a:ext cx="8586530" cy="2032079"/>
          </a:xfrm>
          <a:prstGeom prst="rect">
            <a:avLst/>
          </a:prstGeom>
        </p:spPr>
      </p:pic>
      <p:sp>
        <p:nvSpPr>
          <p:cNvPr id="5" name="TextBox 4"/>
          <p:cNvSpPr txBox="1"/>
          <p:nvPr/>
        </p:nvSpPr>
        <p:spPr>
          <a:xfrm>
            <a:off x="204093" y="4144553"/>
            <a:ext cx="4345736" cy="646331"/>
          </a:xfrm>
          <a:prstGeom prst="rect">
            <a:avLst/>
          </a:prstGeom>
          <a:noFill/>
        </p:spPr>
        <p:txBody>
          <a:bodyPr wrap="none" rtlCol="0">
            <a:spAutoFit/>
          </a:bodyPr>
          <a:lstStyle/>
          <a:p>
            <a:r>
              <a:rPr lang="en-US" dirty="0" smtClean="0">
                <a:hlinkClick r:id=""/>
              </a:rPr>
              <a:t>Genre List</a:t>
            </a:r>
          </a:p>
          <a:p>
            <a:r>
              <a:rPr lang="en-US" dirty="0" smtClean="0">
                <a:hlinkClick r:id=""/>
              </a:rPr>
              <a:t>http</a:t>
            </a:r>
            <a:r>
              <a:rPr lang="en-US" dirty="0">
                <a:hlinkClick r:id="rId5"/>
              </a:rPr>
              <a:t>://www.magpies.net.au/</a:t>
            </a:r>
            <a:r>
              <a:rPr lang="en-US" dirty="0" smtClean="0">
                <a:hlinkClick r:id="rId5"/>
              </a:rPr>
              <a:t>helpgenre.html</a:t>
            </a:r>
            <a:r>
              <a:rPr lang="en-US" dirty="0" smtClean="0"/>
              <a:t> </a:t>
            </a:r>
            <a:endParaRPr lang="en-US" dirty="0"/>
          </a:p>
        </p:txBody>
      </p:sp>
      <p:sp>
        <p:nvSpPr>
          <p:cNvPr id="6" name="TextBox 5"/>
          <p:cNvSpPr txBox="1"/>
          <p:nvPr/>
        </p:nvSpPr>
        <p:spPr>
          <a:xfrm>
            <a:off x="762832" y="2031045"/>
            <a:ext cx="1494657" cy="584776"/>
          </a:xfrm>
          <a:prstGeom prst="rect">
            <a:avLst/>
          </a:prstGeom>
          <a:noFill/>
        </p:spPr>
        <p:txBody>
          <a:bodyPr wrap="none" rtlCol="0">
            <a:spAutoFit/>
          </a:bodyPr>
          <a:lstStyle/>
          <a:p>
            <a:r>
              <a:rPr lang="en-US" sz="3200" i="1" dirty="0" smtClean="0"/>
              <a:t>Subject</a:t>
            </a:r>
            <a:endParaRPr lang="en-US" sz="3200" i="1" dirty="0"/>
          </a:p>
        </p:txBody>
      </p:sp>
      <p:sp>
        <p:nvSpPr>
          <p:cNvPr id="7" name="TextBox 6"/>
          <p:cNvSpPr txBox="1"/>
          <p:nvPr/>
        </p:nvSpPr>
        <p:spPr>
          <a:xfrm>
            <a:off x="4753029" y="3189841"/>
            <a:ext cx="2006216" cy="584776"/>
          </a:xfrm>
          <a:prstGeom prst="rect">
            <a:avLst/>
          </a:prstGeom>
          <a:noFill/>
        </p:spPr>
        <p:txBody>
          <a:bodyPr wrap="none" rtlCol="0">
            <a:spAutoFit/>
          </a:bodyPr>
          <a:lstStyle/>
          <a:p>
            <a:r>
              <a:rPr lang="en-US" sz="3200" i="1" dirty="0" smtClean="0"/>
              <a:t>Age group</a:t>
            </a:r>
            <a:endParaRPr lang="en-US" sz="3200" i="1" dirty="0"/>
          </a:p>
        </p:txBody>
      </p:sp>
      <p:sp>
        <p:nvSpPr>
          <p:cNvPr id="8" name="TextBox 7"/>
          <p:cNvSpPr txBox="1"/>
          <p:nvPr/>
        </p:nvSpPr>
        <p:spPr>
          <a:xfrm>
            <a:off x="3457824" y="2600331"/>
            <a:ext cx="1432942" cy="584776"/>
          </a:xfrm>
          <a:prstGeom prst="rect">
            <a:avLst/>
          </a:prstGeom>
          <a:noFill/>
        </p:spPr>
        <p:txBody>
          <a:bodyPr wrap="none" rtlCol="0">
            <a:spAutoFit/>
          </a:bodyPr>
          <a:lstStyle/>
          <a:p>
            <a:r>
              <a:rPr lang="en-US" sz="3200" i="1" dirty="0"/>
              <a:t>A</a:t>
            </a:r>
            <a:r>
              <a:rPr lang="en-US" sz="3200" i="1" dirty="0" smtClean="0"/>
              <a:t>uthor</a:t>
            </a:r>
            <a:endParaRPr lang="en-US" sz="3200" i="1" dirty="0"/>
          </a:p>
        </p:txBody>
      </p:sp>
      <p:sp>
        <p:nvSpPr>
          <p:cNvPr id="9" name="TextBox 8"/>
          <p:cNvSpPr txBox="1"/>
          <p:nvPr/>
        </p:nvSpPr>
        <p:spPr>
          <a:xfrm>
            <a:off x="2365818" y="2031045"/>
            <a:ext cx="2286741" cy="584776"/>
          </a:xfrm>
          <a:prstGeom prst="rect">
            <a:avLst/>
          </a:prstGeom>
          <a:noFill/>
        </p:spPr>
        <p:txBody>
          <a:bodyPr wrap="none" rtlCol="0">
            <a:spAutoFit/>
          </a:bodyPr>
          <a:lstStyle/>
          <a:p>
            <a:r>
              <a:rPr lang="en-US" sz="3200" i="1" dirty="0" smtClean="0"/>
              <a:t>annotations</a:t>
            </a:r>
            <a:endParaRPr lang="en-US" sz="3200" i="1" dirty="0"/>
          </a:p>
        </p:txBody>
      </p:sp>
      <p:sp>
        <p:nvSpPr>
          <p:cNvPr id="10" name="TextBox 9"/>
          <p:cNvSpPr txBox="1"/>
          <p:nvPr/>
        </p:nvSpPr>
        <p:spPr>
          <a:xfrm>
            <a:off x="457200" y="1433127"/>
            <a:ext cx="4781703" cy="369332"/>
          </a:xfrm>
          <a:prstGeom prst="rect">
            <a:avLst/>
          </a:prstGeom>
          <a:noFill/>
        </p:spPr>
        <p:txBody>
          <a:bodyPr wrap="none" rtlCol="0">
            <a:spAutoFit/>
          </a:bodyPr>
          <a:lstStyle/>
          <a:p>
            <a:r>
              <a:rPr lang="en-US" dirty="0" smtClean="0"/>
              <a:t>Australian and New Zealand Children’s Literature</a:t>
            </a:r>
            <a:endParaRPr lang="en-US" dirty="0"/>
          </a:p>
        </p:txBody>
      </p:sp>
      <p:sp>
        <p:nvSpPr>
          <p:cNvPr id="11" name="TextBox 10"/>
          <p:cNvSpPr txBox="1"/>
          <p:nvPr/>
        </p:nvSpPr>
        <p:spPr>
          <a:xfrm>
            <a:off x="264816" y="2959009"/>
            <a:ext cx="3104148" cy="523220"/>
          </a:xfrm>
          <a:prstGeom prst="rect">
            <a:avLst/>
          </a:prstGeom>
          <a:noFill/>
        </p:spPr>
        <p:txBody>
          <a:bodyPr wrap="none" rtlCol="0">
            <a:spAutoFit/>
          </a:bodyPr>
          <a:lstStyle/>
          <a:p>
            <a:r>
              <a:rPr lang="en-US" sz="2800" i="1" dirty="0" smtClean="0"/>
              <a:t>Themes in the book</a:t>
            </a:r>
            <a:endParaRPr lang="en-US" sz="2800" i="1" dirty="0"/>
          </a:p>
        </p:txBody>
      </p:sp>
      <p:sp>
        <p:nvSpPr>
          <p:cNvPr id="3" name="TextBox 2"/>
          <p:cNvSpPr txBox="1"/>
          <p:nvPr/>
        </p:nvSpPr>
        <p:spPr>
          <a:xfrm>
            <a:off x="6168571" y="786796"/>
            <a:ext cx="2975429" cy="2031325"/>
          </a:xfrm>
          <a:prstGeom prst="rect">
            <a:avLst/>
          </a:prstGeom>
          <a:noFill/>
        </p:spPr>
        <p:txBody>
          <a:bodyPr wrap="square" rtlCol="0">
            <a:spAutoFit/>
          </a:bodyPr>
          <a:lstStyle/>
          <a:p>
            <a:r>
              <a:rPr lang="en-US" dirty="0"/>
              <a:t>Go to </a:t>
            </a:r>
            <a:r>
              <a:rPr lang="en-US" dirty="0">
                <a:hlinkClick r:id="rId2"/>
              </a:rPr>
              <a:t>http://www.magpies.net.au</a:t>
            </a:r>
            <a:r>
              <a:rPr lang="en-US" dirty="0"/>
              <a:t>/ and click on 'The Source'</a:t>
            </a:r>
            <a:endParaRPr lang="en-AU" dirty="0"/>
          </a:p>
          <a:p>
            <a:r>
              <a:rPr lang="en-US" dirty="0"/>
              <a:t> </a:t>
            </a:r>
            <a:endParaRPr lang="en-AU" dirty="0"/>
          </a:p>
          <a:p>
            <a:r>
              <a:rPr lang="en-US" b="1" dirty="0"/>
              <a:t>Username : </a:t>
            </a:r>
            <a:r>
              <a:rPr lang="en-US" b="1" dirty="0" err="1"/>
              <a:t>cescairns</a:t>
            </a:r>
            <a:endParaRPr lang="en-AU" dirty="0"/>
          </a:p>
          <a:p>
            <a:r>
              <a:rPr lang="en-US" b="1" dirty="0" err="1"/>
              <a:t>Pasword</a:t>
            </a:r>
            <a:r>
              <a:rPr lang="en-US" b="1" dirty="0"/>
              <a:t>: magpies</a:t>
            </a:r>
            <a:endParaRPr lang="en-AU" dirty="0"/>
          </a:p>
          <a:p>
            <a:endParaRPr lang="en-US" dirty="0"/>
          </a:p>
        </p:txBody>
      </p:sp>
    </p:spTree>
    <p:extLst>
      <p:ext uri="{BB962C8B-B14F-4D97-AF65-F5344CB8AC3E}">
        <p14:creationId xmlns:p14="http://schemas.microsoft.com/office/powerpoint/2010/main" val="7619580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3"/>
          <a:srcRect b="46908"/>
          <a:stretch/>
        </p:blipFill>
        <p:spPr>
          <a:xfrm>
            <a:off x="0" y="0"/>
            <a:ext cx="9144000" cy="5813778"/>
          </a:xfrm>
          <a:prstGeom prst="rect">
            <a:avLst/>
          </a:prstGeom>
        </p:spPr>
      </p:pic>
      <p:sp>
        <p:nvSpPr>
          <p:cNvPr id="5" name="TextBox 4"/>
          <p:cNvSpPr txBox="1"/>
          <p:nvPr/>
        </p:nvSpPr>
        <p:spPr>
          <a:xfrm>
            <a:off x="0" y="5961531"/>
            <a:ext cx="7309555" cy="369332"/>
          </a:xfrm>
          <a:prstGeom prst="rect">
            <a:avLst/>
          </a:prstGeom>
          <a:noFill/>
        </p:spPr>
        <p:txBody>
          <a:bodyPr wrap="square" rtlCol="0">
            <a:spAutoFit/>
          </a:bodyPr>
          <a:lstStyle/>
          <a:p>
            <a:r>
              <a:rPr lang="en-US" dirty="0" smtClean="0"/>
              <a:t>Comic Book Reviews : ‘</a:t>
            </a:r>
            <a:r>
              <a:rPr lang="en-US" dirty="0" err="1" smtClean="0"/>
              <a:t>Unshelved</a:t>
            </a:r>
            <a:r>
              <a:rPr lang="en-US" dirty="0" smtClean="0"/>
              <a:t> Book Club’</a:t>
            </a:r>
            <a:endParaRPr lang="en-US" dirty="0"/>
          </a:p>
        </p:txBody>
      </p:sp>
      <p:sp>
        <p:nvSpPr>
          <p:cNvPr id="6" name="TextBox 5"/>
          <p:cNvSpPr txBox="1"/>
          <p:nvPr/>
        </p:nvSpPr>
        <p:spPr>
          <a:xfrm>
            <a:off x="4656409" y="6330863"/>
            <a:ext cx="4333889" cy="507831"/>
          </a:xfrm>
          <a:prstGeom prst="rect">
            <a:avLst/>
          </a:prstGeom>
          <a:noFill/>
        </p:spPr>
        <p:txBody>
          <a:bodyPr wrap="square" rtlCol="0">
            <a:spAutoFit/>
          </a:bodyPr>
          <a:lstStyle/>
          <a:p>
            <a:r>
              <a:rPr lang="en-US" sz="900" dirty="0"/>
              <a:t> </a:t>
            </a:r>
            <a:r>
              <a:rPr lang="en-US" sz="900" dirty="0">
                <a:hlinkClick r:id="rId4"/>
              </a:rPr>
              <a:t>Some rights reserved by </a:t>
            </a:r>
            <a:r>
              <a:rPr lang="en-US" sz="900" dirty="0">
                <a:hlinkClick r:id="rId5"/>
              </a:rPr>
              <a:t>Enokson	</a:t>
            </a:r>
            <a:endParaRPr lang="en-US" sz="900" dirty="0" smtClean="0">
              <a:hlinkClick r:id="rId5"/>
            </a:endParaRPr>
          </a:p>
          <a:p>
            <a:r>
              <a:rPr lang="en-US" sz="900" dirty="0">
                <a:hlinkClick r:id="rId6"/>
              </a:rPr>
              <a:t>http://www.flickr.com/photos/vblibrary/4605003418/in/set-72157624055234222</a:t>
            </a:r>
            <a:r>
              <a:rPr lang="en-US" sz="900" dirty="0" smtClean="0">
                <a:hlinkClick r:id="rId6"/>
              </a:rPr>
              <a:t>/</a:t>
            </a:r>
            <a:r>
              <a:rPr lang="en-US" sz="900" dirty="0" smtClean="0">
                <a:hlinkClick r:id="rId5"/>
              </a:rPr>
              <a:t> </a:t>
            </a:r>
            <a:endParaRPr lang="en-US" sz="900" dirty="0">
              <a:hlinkClick r:id="rId5"/>
            </a:endParaRPr>
          </a:p>
          <a:p>
            <a:endParaRPr lang="en-US" sz="900" dirty="0"/>
          </a:p>
        </p:txBody>
      </p:sp>
    </p:spTree>
    <p:extLst>
      <p:ext uri="{BB962C8B-B14F-4D97-AF65-F5344CB8AC3E}">
        <p14:creationId xmlns:p14="http://schemas.microsoft.com/office/powerpoint/2010/main" val="44561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3304" y="1260310"/>
            <a:ext cx="8423496" cy="1971347"/>
          </a:xfrm>
        </p:spPr>
        <p:txBody>
          <a:bodyPr>
            <a:normAutofit fontScale="90000"/>
          </a:bodyPr>
          <a:lstStyle/>
          <a:p>
            <a:pPr>
              <a:lnSpc>
                <a:spcPct val="150000"/>
              </a:lnSpc>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Digs my hart"/>
                <a:cs typeface="Digs my hart"/>
              </a:rPr>
              <a:t>Creating displays …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Digs my hart"/>
                <a:cs typeface="Digs my har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Digs my hart"/>
                <a:cs typeface="Digs my hart"/>
              </a:rPr>
              <a:t>making signs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Digs my hart"/>
              <a:cs typeface="Digs my hart"/>
            </a:endParaRPr>
          </a:p>
        </p:txBody>
      </p:sp>
      <p:pic>
        <p:nvPicPr>
          <p:cNvPr id="4" name="Picture 3"/>
          <p:cNvPicPr>
            <a:picLocks noChangeAspect="1"/>
          </p:cNvPicPr>
          <p:nvPr/>
        </p:nvPicPr>
        <p:blipFill>
          <a:blip r:embed="rId2"/>
          <a:stretch>
            <a:fillRect/>
          </a:stretch>
        </p:blipFill>
        <p:spPr>
          <a:xfrm>
            <a:off x="1785333" y="3910770"/>
            <a:ext cx="7228909" cy="2239344"/>
          </a:xfrm>
          <a:prstGeom prst="rect">
            <a:avLst/>
          </a:prstGeom>
        </p:spPr>
      </p:pic>
      <p:sp>
        <p:nvSpPr>
          <p:cNvPr id="5" name="Rectangle 4"/>
          <p:cNvSpPr/>
          <p:nvPr/>
        </p:nvSpPr>
        <p:spPr>
          <a:xfrm>
            <a:off x="0" y="6150114"/>
            <a:ext cx="8892178" cy="707886"/>
          </a:xfrm>
          <a:prstGeom prst="rect">
            <a:avLst/>
          </a:prstGeom>
        </p:spPr>
        <p:txBody>
          <a:bodyPr wrap="none">
            <a:spAutoFit/>
          </a:bodyPr>
          <a:lstStyle/>
          <a:p>
            <a:r>
              <a:rPr lang="en-US" sz="4000" dirty="0">
                <a:hlinkClick r:id="rId3"/>
              </a:rPr>
              <a:t>http://www.kevinandamanda.com/fonts</a:t>
            </a:r>
            <a:r>
              <a:rPr lang="en-US" sz="4000" dirty="0" smtClean="0">
                <a:hlinkClick r:id="rId3"/>
              </a:rPr>
              <a:t>/</a:t>
            </a:r>
            <a:r>
              <a:rPr lang="en-US" sz="4000" dirty="0" smtClean="0"/>
              <a:t> </a:t>
            </a:r>
            <a:endParaRPr lang="en-US" sz="4000" dirty="0"/>
          </a:p>
        </p:txBody>
      </p:sp>
      <p:sp>
        <p:nvSpPr>
          <p:cNvPr id="3" name="TextBox 2"/>
          <p:cNvSpPr txBox="1"/>
          <p:nvPr/>
        </p:nvSpPr>
        <p:spPr>
          <a:xfrm>
            <a:off x="263304" y="274637"/>
            <a:ext cx="7271830" cy="1415772"/>
          </a:xfrm>
          <a:prstGeom prst="rect">
            <a:avLst/>
          </a:prstGeom>
          <a:noFill/>
        </p:spPr>
        <p:txBody>
          <a:bodyPr wrap="none" rtlCol="0">
            <a:spAutoFit/>
          </a:bodyPr>
          <a:lstStyle/>
          <a:p>
            <a:r>
              <a:rPr lang="en-US" sz="3600" dirty="0" smtClean="0">
                <a:solidFill>
                  <a:srgbClr val="FFFFFF"/>
                </a:solidFill>
                <a:latin typeface="Digs my hart"/>
                <a:cs typeface="Digs my hart"/>
              </a:rPr>
              <a:t>Some Ideas</a:t>
            </a:r>
          </a:p>
          <a:p>
            <a:endParaRPr lang="en-US" sz="3200" dirty="0" smtClean="0">
              <a:latin typeface="Digs my hart"/>
              <a:cs typeface="Digs my hart"/>
              <a:hlinkClick r:id="rId4"/>
            </a:endParaRPr>
          </a:p>
          <a:p>
            <a:r>
              <a:rPr lang="en-US" dirty="0" smtClean="0">
                <a:hlinkClick r:id="rId4"/>
              </a:rPr>
              <a:t>http</a:t>
            </a:r>
            <a:r>
              <a:rPr lang="en-US" dirty="0">
                <a:hlinkClick r:id="rId4"/>
              </a:rPr>
              <a:t>://www.flickr.com/photos/60399258@N00/favorites/page1/?view=</a:t>
            </a:r>
            <a:r>
              <a:rPr lang="en-US" dirty="0" smtClean="0">
                <a:hlinkClick r:id="rId4"/>
              </a:rPr>
              <a:t>md</a:t>
            </a:r>
            <a:r>
              <a:rPr lang="en-US" dirty="0" smtClean="0"/>
              <a:t> </a:t>
            </a:r>
            <a:endParaRPr lang="en-US" dirty="0"/>
          </a:p>
        </p:txBody>
      </p:sp>
    </p:spTree>
    <p:extLst>
      <p:ext uri="{BB962C8B-B14F-4D97-AF65-F5344CB8AC3E}">
        <p14:creationId xmlns:p14="http://schemas.microsoft.com/office/powerpoint/2010/main" val="40025470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igs my hart"/>
                <a:cs typeface="Digs my hart"/>
              </a:rPr>
              <a:t>Library Assistant PD</a:t>
            </a:r>
            <a:endParaRPr lang="en-US" dirty="0">
              <a:latin typeface="Digs my hart"/>
              <a:cs typeface="Digs my hart"/>
            </a:endParaRPr>
          </a:p>
        </p:txBody>
      </p:sp>
      <p:sp>
        <p:nvSpPr>
          <p:cNvPr id="3" name="Content Placeholder 2"/>
          <p:cNvSpPr>
            <a:spLocks noGrp="1"/>
          </p:cNvSpPr>
          <p:nvPr>
            <p:ph idx="1"/>
          </p:nvPr>
        </p:nvSpPr>
        <p:spPr>
          <a:xfrm>
            <a:off x="457200" y="3392212"/>
            <a:ext cx="8229600" cy="2733951"/>
          </a:xfrm>
        </p:spPr>
        <p:txBody>
          <a:bodyPr/>
          <a:lstStyle/>
          <a:p>
            <a:r>
              <a:rPr lang="en-US" dirty="0" smtClean="0">
                <a:hlinkClick r:id="rId2"/>
              </a:rPr>
              <a:t>Level 3 Position Description</a:t>
            </a:r>
            <a:endParaRPr lang="en-US" dirty="0"/>
          </a:p>
        </p:txBody>
      </p:sp>
    </p:spTree>
    <p:extLst>
      <p:ext uri="{BB962C8B-B14F-4D97-AF65-F5344CB8AC3E}">
        <p14:creationId xmlns:p14="http://schemas.microsoft.com/office/powerpoint/2010/main" val="9966011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igs my hart"/>
                <a:cs typeface="Digs my hart"/>
              </a:rPr>
              <a:t>Library Assistant PD</a:t>
            </a:r>
            <a:endParaRPr lang="en-US" dirty="0">
              <a:latin typeface="Digs my hart"/>
              <a:cs typeface="Digs my hart"/>
            </a:endParaRPr>
          </a:p>
        </p:txBody>
      </p:sp>
      <p:sp>
        <p:nvSpPr>
          <p:cNvPr id="3" name="Content Placeholder 2"/>
          <p:cNvSpPr>
            <a:spLocks noGrp="1"/>
          </p:cNvSpPr>
          <p:nvPr>
            <p:ph idx="1"/>
          </p:nvPr>
        </p:nvSpPr>
        <p:spPr>
          <a:xfrm>
            <a:off x="342900" y="1677712"/>
            <a:ext cx="3886200" cy="4202388"/>
          </a:xfrm>
        </p:spPr>
        <p:txBody>
          <a:bodyPr>
            <a:normAutofit/>
          </a:bodyPr>
          <a:lstStyle/>
          <a:p>
            <a:pPr marL="0" indent="0">
              <a:buNone/>
            </a:pPr>
            <a:r>
              <a:rPr lang="en-US" sz="1200" dirty="0" smtClean="0"/>
              <a:t>Employee in this position is required to demonstrate competency involving the application of knowledge with depth in some areas and a broad range of skills. There is a range of roles and tasks in a variety of contexts, where there is some complexity </a:t>
            </a:r>
            <a:r>
              <a:rPr lang="en-US" sz="1200" dirty="0" smtClean="0">
                <a:solidFill>
                  <a:srgbClr val="FF0000"/>
                </a:solidFill>
              </a:rPr>
              <a:t>in the extent </a:t>
            </a:r>
            <a:r>
              <a:rPr lang="en-US" sz="1200" dirty="0" smtClean="0"/>
              <a:t>and choice of actions required.   Competencies are within routines, methods and procedures. </a:t>
            </a:r>
            <a:r>
              <a:rPr lang="en-US" sz="1200" dirty="0" smtClean="0">
                <a:solidFill>
                  <a:srgbClr val="FF0000"/>
                </a:solidFill>
              </a:rPr>
              <a:t>Some discretion </a:t>
            </a:r>
            <a:r>
              <a:rPr lang="en-US" sz="1200" dirty="0" smtClean="0"/>
              <a:t>and </a:t>
            </a:r>
            <a:r>
              <a:rPr lang="en-US" sz="1200" dirty="0" err="1" smtClean="0"/>
              <a:t>judgement</a:t>
            </a:r>
            <a:r>
              <a:rPr lang="en-US" sz="1200" dirty="0" smtClean="0"/>
              <a:t> </a:t>
            </a:r>
            <a:r>
              <a:rPr lang="en-US" sz="1200" dirty="0" smtClean="0">
                <a:solidFill>
                  <a:srgbClr val="FF0000"/>
                </a:solidFill>
              </a:rPr>
              <a:t>are involved </a:t>
            </a:r>
            <a:r>
              <a:rPr lang="en-US" sz="1200" dirty="0" smtClean="0"/>
              <a:t>in selection of equipment, work </a:t>
            </a:r>
            <a:r>
              <a:rPr lang="en-US" sz="1200" dirty="0" err="1" smtClean="0"/>
              <a:t>organisation</a:t>
            </a:r>
            <a:r>
              <a:rPr lang="en-US" sz="1200" dirty="0" smtClean="0"/>
              <a:t>, services, actions and achieving outcomes within time constraints.</a:t>
            </a:r>
          </a:p>
          <a:p>
            <a:pPr marL="0" indent="0">
              <a:buNone/>
            </a:pPr>
            <a:endParaRPr lang="en-US" sz="1200" dirty="0"/>
          </a:p>
          <a:p>
            <a:pPr marL="0" indent="0">
              <a:buNone/>
            </a:pPr>
            <a:r>
              <a:rPr lang="en-US" sz="1200" dirty="0" smtClean="0"/>
              <a:t>Work is performed under limited supervision and work may be checked in relation to overall progress.  Work may take the form of broad guidance and may involve a level of autonomy when working in teams.</a:t>
            </a:r>
          </a:p>
          <a:p>
            <a:pPr marL="0" indent="0">
              <a:buNone/>
            </a:pPr>
            <a:endParaRPr lang="en-US" sz="1200" dirty="0"/>
          </a:p>
          <a:p>
            <a:pPr marL="0" indent="0">
              <a:buNone/>
            </a:pPr>
            <a:r>
              <a:rPr lang="en-US" sz="1200" dirty="0" smtClean="0"/>
              <a:t>An employee in this </a:t>
            </a:r>
            <a:r>
              <a:rPr lang="en-US" sz="1200" dirty="0" err="1" smtClean="0"/>
              <a:t>positinon</a:t>
            </a:r>
            <a:r>
              <a:rPr lang="en-US" sz="1200" dirty="0" smtClean="0"/>
              <a:t> may have </a:t>
            </a:r>
            <a:r>
              <a:rPr lang="en-US" sz="1200" dirty="0" smtClean="0">
                <a:solidFill>
                  <a:srgbClr val="FF0000"/>
                </a:solidFill>
              </a:rPr>
              <a:t>limited responsibility</a:t>
            </a:r>
            <a:r>
              <a:rPr lang="en-US" sz="1200" dirty="0" smtClean="0"/>
              <a:t> for </a:t>
            </a:r>
            <a:r>
              <a:rPr lang="en-US" sz="1200" dirty="0" smtClean="0">
                <a:solidFill>
                  <a:srgbClr val="FF0000"/>
                </a:solidFill>
              </a:rPr>
              <a:t>guidance of the work of others</a:t>
            </a:r>
            <a:r>
              <a:rPr lang="en-US" sz="1200" dirty="0" smtClean="0"/>
              <a:t>. </a:t>
            </a:r>
            <a:r>
              <a:rPr lang="en-US" sz="1200" dirty="0" smtClean="0">
                <a:solidFill>
                  <a:srgbClr val="FF0000"/>
                </a:solidFill>
              </a:rPr>
              <a:t>Peer assistance may be provided to others. Team co-ordination may be required. </a:t>
            </a:r>
          </a:p>
          <a:p>
            <a:pPr marL="0" indent="0">
              <a:buNone/>
            </a:pPr>
            <a:endParaRPr lang="en-US" sz="1200" dirty="0"/>
          </a:p>
          <a:p>
            <a:pPr marL="0" indent="0">
              <a:buNone/>
            </a:pPr>
            <a:endParaRPr lang="en-US" sz="1200" dirty="0"/>
          </a:p>
        </p:txBody>
      </p:sp>
      <p:sp>
        <p:nvSpPr>
          <p:cNvPr id="4" name="Content Placeholder 2"/>
          <p:cNvSpPr txBox="1">
            <a:spLocks/>
          </p:cNvSpPr>
          <p:nvPr/>
        </p:nvSpPr>
        <p:spPr>
          <a:xfrm>
            <a:off x="4635500" y="1691724"/>
            <a:ext cx="3886200" cy="42023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4635500" y="1677712"/>
            <a:ext cx="3886200" cy="42023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smtClean="0"/>
              <a:t>Employee in this position is required to demonstrate competency involving the application of knowledge with depth in some areas and a broad range of skills. There is a range of roles and tasks in a variety of contexts, where there is some complexity </a:t>
            </a:r>
            <a:r>
              <a:rPr lang="en-US" sz="1200" dirty="0" smtClean="0">
                <a:solidFill>
                  <a:srgbClr val="FF0000"/>
                </a:solidFill>
              </a:rPr>
              <a:t>in the ranges  </a:t>
            </a:r>
            <a:r>
              <a:rPr lang="en-US" sz="1200" dirty="0" smtClean="0"/>
              <a:t>extent and choice of actions required.   Competencies are within routines, methods and procedures. </a:t>
            </a:r>
            <a:r>
              <a:rPr lang="en-US" sz="1200" dirty="0">
                <a:solidFill>
                  <a:srgbClr val="FF0000"/>
                </a:solidFill>
              </a:rPr>
              <a:t>D</a:t>
            </a:r>
            <a:r>
              <a:rPr lang="en-US" sz="1200" dirty="0" smtClean="0">
                <a:solidFill>
                  <a:srgbClr val="FF0000"/>
                </a:solidFill>
              </a:rPr>
              <a:t>iscretion</a:t>
            </a:r>
            <a:r>
              <a:rPr lang="en-US" sz="1200" dirty="0" smtClean="0"/>
              <a:t> and </a:t>
            </a:r>
            <a:r>
              <a:rPr lang="en-US" sz="1200" dirty="0" err="1" smtClean="0"/>
              <a:t>judgement</a:t>
            </a:r>
            <a:r>
              <a:rPr lang="en-US" sz="1200" dirty="0" smtClean="0"/>
              <a:t> </a:t>
            </a:r>
            <a:r>
              <a:rPr lang="en-US" sz="1200" dirty="0" smtClean="0">
                <a:solidFill>
                  <a:srgbClr val="FF0000"/>
                </a:solidFill>
              </a:rPr>
              <a:t>are required for self and/or others in planning of </a:t>
            </a:r>
            <a:r>
              <a:rPr lang="en-US" sz="1200" dirty="0" smtClean="0"/>
              <a:t>equipment, work, </a:t>
            </a:r>
            <a:r>
              <a:rPr lang="en-US" sz="1200" dirty="0" err="1" smtClean="0"/>
              <a:t>organisation</a:t>
            </a:r>
            <a:r>
              <a:rPr lang="en-US" sz="1200" dirty="0" smtClean="0"/>
              <a:t>, actions and achieving outcomes within time constraints.</a:t>
            </a:r>
          </a:p>
          <a:p>
            <a:pPr marL="0" indent="0">
              <a:buFont typeface="Arial"/>
              <a:buNone/>
            </a:pPr>
            <a:endParaRPr lang="en-US" sz="1200" dirty="0" smtClean="0"/>
          </a:p>
          <a:p>
            <a:pPr marL="0" indent="0">
              <a:buFont typeface="Arial"/>
              <a:buNone/>
            </a:pPr>
            <a:r>
              <a:rPr lang="en-US" sz="1200" dirty="0" smtClean="0"/>
              <a:t>Work is performed under general supervision.  Progress and outcomes sought are under general guidance.</a:t>
            </a:r>
          </a:p>
          <a:p>
            <a:pPr marL="0" indent="0">
              <a:buFont typeface="Arial"/>
              <a:buNone/>
            </a:pPr>
            <a:endParaRPr lang="en-US" sz="1200" dirty="0"/>
          </a:p>
          <a:p>
            <a:pPr marL="0" indent="0">
              <a:buFont typeface="Arial"/>
              <a:buNone/>
            </a:pPr>
            <a:endParaRPr lang="en-US" sz="1200" dirty="0"/>
          </a:p>
          <a:p>
            <a:pPr marL="0" indent="0">
              <a:buFont typeface="Arial"/>
              <a:buNone/>
            </a:pPr>
            <a:endParaRPr lang="en-US" sz="1200" dirty="0" smtClean="0"/>
          </a:p>
          <a:p>
            <a:pPr marL="0" indent="0">
              <a:buFont typeface="Arial"/>
              <a:buNone/>
            </a:pPr>
            <a:r>
              <a:rPr lang="en-US" sz="1200" dirty="0" smtClean="0"/>
              <a:t>An employee in this position may </a:t>
            </a:r>
            <a:r>
              <a:rPr lang="en-US" sz="1200" dirty="0" smtClean="0">
                <a:solidFill>
                  <a:srgbClr val="FF0000"/>
                </a:solidFill>
              </a:rPr>
              <a:t>have responsibility </a:t>
            </a:r>
            <a:r>
              <a:rPr lang="en-US" sz="1200" dirty="0" smtClean="0"/>
              <a:t>for </a:t>
            </a:r>
            <a:r>
              <a:rPr lang="en-US" sz="1200" dirty="0" smtClean="0">
                <a:solidFill>
                  <a:srgbClr val="FF0000"/>
                </a:solidFill>
              </a:rPr>
              <a:t>the work and </a:t>
            </a:r>
            <a:r>
              <a:rPr lang="en-US" sz="1200" dirty="0" err="1" smtClean="0">
                <a:solidFill>
                  <a:srgbClr val="FF0000"/>
                </a:solidFill>
              </a:rPr>
              <a:t>organisation</a:t>
            </a:r>
            <a:r>
              <a:rPr lang="en-US" sz="1200" dirty="0" smtClean="0">
                <a:solidFill>
                  <a:srgbClr val="FF0000"/>
                </a:solidFill>
              </a:rPr>
              <a:t> of others in limited areas</a:t>
            </a:r>
            <a:r>
              <a:rPr lang="en-US" sz="1200" dirty="0" smtClean="0"/>
              <a:t>. The </a:t>
            </a:r>
            <a:r>
              <a:rPr lang="en-US" sz="1200" dirty="0" smtClean="0">
                <a:solidFill>
                  <a:srgbClr val="FF0000"/>
                </a:solidFill>
              </a:rPr>
              <a:t>work of others may be supervised, teams may be guided or facilitated. Training of subordinate staff may be required</a:t>
            </a:r>
            <a:r>
              <a:rPr lang="en-US" sz="1200" dirty="0" smtClean="0"/>
              <a:t>.</a:t>
            </a:r>
          </a:p>
        </p:txBody>
      </p:sp>
    </p:spTree>
    <p:extLst>
      <p:ext uri="{BB962C8B-B14F-4D97-AF65-F5344CB8AC3E}">
        <p14:creationId xmlns:p14="http://schemas.microsoft.com/office/powerpoint/2010/main" val="36805745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Qualification Allowance</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i="1" dirty="0" smtClean="0"/>
              <a:t>A </a:t>
            </a:r>
            <a:r>
              <a:rPr lang="en-US" i="1" dirty="0"/>
              <a:t>school officer who has been on Level 3 Step 4 for twelve months (or 1976 hours for other than full time employees), and who holds a Certificate Level (IV) qualification (or higher) which is relevant to their work</a:t>
            </a:r>
            <a:r>
              <a:rPr lang="en-US" i="1" dirty="0" smtClean="0"/>
              <a:t>, and </a:t>
            </a:r>
            <a:r>
              <a:rPr lang="en-US" i="1" dirty="0"/>
              <a:t>who holds a current First Aid certificate will receive the Qualification Allowance identified in Schedule 1 – Salary, Wages and Allowances</a:t>
            </a:r>
            <a:r>
              <a:rPr lang="en-US" i="1" dirty="0" smtClean="0"/>
              <a:t>.</a:t>
            </a:r>
          </a:p>
          <a:p>
            <a:pPr marL="0" indent="0" algn="r">
              <a:buNone/>
            </a:pPr>
            <a:r>
              <a:rPr lang="en-US" dirty="0" smtClean="0"/>
              <a:t>(EB statement)</a:t>
            </a:r>
            <a:endParaRPr lang="en-US" dirty="0"/>
          </a:p>
        </p:txBody>
      </p:sp>
      <p:sp>
        <p:nvSpPr>
          <p:cNvPr id="4" name="TextBox 3"/>
          <p:cNvSpPr txBox="1"/>
          <p:nvPr/>
        </p:nvSpPr>
        <p:spPr>
          <a:xfrm>
            <a:off x="1177123" y="6335228"/>
            <a:ext cx="2052064" cy="369332"/>
          </a:xfrm>
          <a:prstGeom prst="rect">
            <a:avLst/>
          </a:prstGeom>
          <a:noFill/>
        </p:spPr>
        <p:txBody>
          <a:bodyPr wrap="none" rtlCol="0">
            <a:spAutoFit/>
          </a:bodyPr>
          <a:lstStyle/>
          <a:p>
            <a:r>
              <a:rPr lang="en-US" dirty="0" smtClean="0">
                <a:hlinkClick r:id="rId2" action="ppaction://hlinkfile"/>
              </a:rPr>
              <a:t>Further information</a:t>
            </a:r>
            <a:endParaRPr lang="en-US" dirty="0"/>
          </a:p>
        </p:txBody>
      </p:sp>
    </p:spTree>
    <p:extLst>
      <p:ext uri="{BB962C8B-B14F-4D97-AF65-F5344CB8AC3E}">
        <p14:creationId xmlns:p14="http://schemas.microsoft.com/office/powerpoint/2010/main" val="37436229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458200" cy="4762500"/>
          </a:xfrm>
        </p:spPr>
        <p:txBody>
          <a:bodyPr>
            <a:normAutofit fontScale="47500" lnSpcReduction="20000"/>
          </a:bodyPr>
          <a:lstStyle/>
          <a:p>
            <a:pPr marL="0" indent="0">
              <a:buNone/>
            </a:pPr>
            <a:r>
              <a:rPr lang="en-US" sz="3800" dirty="0" smtClean="0"/>
              <a:t>9am</a:t>
            </a:r>
            <a:r>
              <a:rPr lang="en-US" sz="3800" dirty="0"/>
              <a:t>		</a:t>
            </a:r>
            <a:r>
              <a:rPr lang="en-US" sz="3800" b="1" dirty="0"/>
              <a:t>Prayer</a:t>
            </a:r>
            <a:r>
              <a:rPr lang="en-US" sz="3800" dirty="0"/>
              <a:t> - Debbie </a:t>
            </a:r>
            <a:r>
              <a:rPr lang="en-US" sz="3800" dirty="0" err="1"/>
              <a:t>Mcguinnes</a:t>
            </a:r>
            <a:r>
              <a:rPr lang="en-US" sz="3800" dirty="0"/>
              <a:t> </a:t>
            </a:r>
          </a:p>
          <a:p>
            <a:pPr marL="0" indent="0">
              <a:buNone/>
            </a:pPr>
            <a:r>
              <a:rPr lang="en-US" sz="3800" dirty="0"/>
              <a:t>9.10 		</a:t>
            </a:r>
            <a:r>
              <a:rPr lang="en-US" sz="3800" b="1" dirty="0" smtClean="0"/>
              <a:t>Introductions/ Apologies </a:t>
            </a:r>
            <a:endParaRPr lang="en-US" sz="3800" dirty="0"/>
          </a:p>
          <a:p>
            <a:pPr marL="0" indent="0">
              <a:buNone/>
            </a:pPr>
            <a:r>
              <a:rPr lang="en-US" sz="3800" dirty="0"/>
              <a:t>		</a:t>
            </a:r>
          </a:p>
          <a:p>
            <a:pPr marL="0" indent="0">
              <a:buNone/>
            </a:pPr>
            <a:r>
              <a:rPr lang="en-US" sz="3800" dirty="0"/>
              <a:t>9.20 		</a:t>
            </a:r>
            <a:r>
              <a:rPr lang="en-US" sz="3800" b="1" dirty="0" err="1"/>
              <a:t>HoverCam</a:t>
            </a:r>
            <a:r>
              <a:rPr lang="en-US" sz="3800" b="1" dirty="0"/>
              <a:t>:</a:t>
            </a:r>
            <a:r>
              <a:rPr lang="en-US" sz="3800" dirty="0"/>
              <a:t> Cross live to Classroom Teacher Jacinta Browning ( St Joseph’s </a:t>
            </a:r>
            <a:r>
              <a:rPr lang="en-US" sz="3800" dirty="0" err="1"/>
              <a:t>Yr</a:t>
            </a:r>
            <a:r>
              <a:rPr lang="en-US" sz="3800" dirty="0"/>
              <a:t> 7)</a:t>
            </a:r>
          </a:p>
          <a:p>
            <a:pPr marL="0" indent="0">
              <a:buNone/>
            </a:pPr>
            <a:r>
              <a:rPr lang="en-US" sz="3800" dirty="0"/>
              <a:t>		- Discuss use of </a:t>
            </a:r>
            <a:r>
              <a:rPr lang="en-US" sz="3800" dirty="0" err="1"/>
              <a:t>Hovercam</a:t>
            </a:r>
            <a:r>
              <a:rPr lang="en-US" sz="3800" dirty="0"/>
              <a:t> in classroom</a:t>
            </a:r>
          </a:p>
          <a:p>
            <a:pPr marL="0" indent="0">
              <a:buNone/>
            </a:pPr>
            <a:r>
              <a:rPr lang="en-US" sz="3800" dirty="0"/>
              <a:t>		Demonstration of various features of </a:t>
            </a:r>
            <a:r>
              <a:rPr lang="en-US" sz="3800" dirty="0" err="1"/>
              <a:t>HoverCam</a:t>
            </a:r>
            <a:r>
              <a:rPr lang="en-US" sz="3800" dirty="0"/>
              <a:t> (Fran Hughes)</a:t>
            </a:r>
          </a:p>
          <a:p>
            <a:pPr marL="0" indent="0">
              <a:buNone/>
            </a:pPr>
            <a:r>
              <a:rPr lang="en-US" sz="3800" dirty="0"/>
              <a:t>		</a:t>
            </a:r>
            <a:r>
              <a:rPr lang="en-US" sz="3800" dirty="0" smtClean="0"/>
              <a:t>Discussion </a:t>
            </a:r>
            <a:r>
              <a:rPr lang="en-US" sz="3800" dirty="0"/>
              <a:t>re Library role in demonstration/ installation of new equipment</a:t>
            </a:r>
          </a:p>
          <a:p>
            <a:pPr marL="0" indent="0">
              <a:buNone/>
            </a:pPr>
            <a:endParaRPr lang="en-US" sz="3800" dirty="0"/>
          </a:p>
          <a:p>
            <a:pPr marL="0" indent="0">
              <a:buNone/>
            </a:pPr>
            <a:r>
              <a:rPr lang="en-US" sz="3800" dirty="0"/>
              <a:t>9.45		</a:t>
            </a:r>
            <a:r>
              <a:rPr lang="en-US" sz="3800" b="1" dirty="0"/>
              <a:t>National Year of Reading </a:t>
            </a:r>
            <a:r>
              <a:rPr lang="en-US" sz="3800" dirty="0"/>
              <a:t>- What’s Happening? Events/ Promotions</a:t>
            </a:r>
          </a:p>
          <a:p>
            <a:pPr marL="0" indent="0">
              <a:buNone/>
            </a:pPr>
            <a:r>
              <a:rPr lang="en-US" sz="3800" dirty="0"/>
              <a:t>10.00	</a:t>
            </a:r>
            <a:r>
              <a:rPr lang="en-US" sz="3800" b="1" dirty="0" smtClean="0"/>
              <a:t>Readers </a:t>
            </a:r>
            <a:r>
              <a:rPr lang="en-US" sz="3800" b="1" dirty="0"/>
              <a:t>Cup</a:t>
            </a:r>
            <a:r>
              <a:rPr lang="en-US" sz="3800" dirty="0"/>
              <a:t> – Simone </a:t>
            </a:r>
            <a:r>
              <a:rPr lang="en-US" sz="3800" dirty="0" err="1"/>
              <a:t>Gillies</a:t>
            </a:r>
            <a:r>
              <a:rPr lang="en-US" sz="3800" dirty="0"/>
              <a:t> (TL @ St Stephens College), </a:t>
            </a:r>
            <a:r>
              <a:rPr lang="en-US" sz="3800" dirty="0" smtClean="0"/>
              <a:t/>
            </a:r>
            <a:br>
              <a:rPr lang="en-US" sz="3800" dirty="0" smtClean="0"/>
            </a:br>
            <a:r>
              <a:rPr lang="en-US" sz="3800" dirty="0" smtClean="0"/>
              <a:t>		Verdi </a:t>
            </a:r>
            <a:r>
              <a:rPr lang="en-US" sz="3800" dirty="0"/>
              <a:t>Reid (TL @ St Andrew's CC)</a:t>
            </a:r>
          </a:p>
          <a:p>
            <a:pPr marL="0" indent="0">
              <a:buNone/>
            </a:pPr>
            <a:r>
              <a:rPr lang="en-US" sz="3800" dirty="0"/>
              <a:t>10.10	</a:t>
            </a:r>
            <a:r>
              <a:rPr lang="en-US" sz="3800" b="1" dirty="0" smtClean="0"/>
              <a:t>'</a:t>
            </a:r>
            <a:r>
              <a:rPr lang="en-US" sz="3800" b="1" dirty="0"/>
              <a:t>Have you read?' Spotlighting Literature</a:t>
            </a:r>
            <a:r>
              <a:rPr lang="en-US" sz="3800" dirty="0"/>
              <a:t> – Verdi Reid (TL @ St Andrew's CC</a:t>
            </a:r>
            <a:r>
              <a:rPr lang="en-US" sz="3800" dirty="0" smtClean="0"/>
              <a:t>)</a:t>
            </a:r>
            <a:br>
              <a:rPr lang="en-US" sz="3800" dirty="0" smtClean="0"/>
            </a:br>
            <a:r>
              <a:rPr lang="en-US" sz="3800" dirty="0" smtClean="0"/>
              <a:t>		</a:t>
            </a:r>
            <a:r>
              <a:rPr lang="en-US" sz="3400" b="1" dirty="0" smtClean="0"/>
              <a:t>Magpies Database</a:t>
            </a:r>
            <a:endParaRPr lang="en-US" sz="3400" b="1" dirty="0"/>
          </a:p>
          <a:p>
            <a:pPr marL="0" indent="0">
              <a:buNone/>
            </a:pPr>
            <a:r>
              <a:rPr lang="en-US" sz="3800" dirty="0"/>
              <a:t>10.20		</a:t>
            </a:r>
            <a:r>
              <a:rPr lang="en-US" sz="3800" dirty="0" smtClean="0"/>
              <a:t>		</a:t>
            </a:r>
            <a:r>
              <a:rPr lang="en-US" sz="3400" u="sng" dirty="0" smtClean="0">
                <a:hlinkClick r:id="rId3"/>
              </a:rPr>
              <a:t>School </a:t>
            </a:r>
            <a:r>
              <a:rPr lang="en-US" sz="3400" u="sng" dirty="0">
                <a:hlinkClick r:id="rId3"/>
              </a:rPr>
              <a:t>Library Association Conference Update – Gabrielle Anthony (TL @ St Andrews CC)</a:t>
            </a:r>
          </a:p>
          <a:p>
            <a:pPr marL="0" indent="0">
              <a:buNone/>
            </a:pPr>
            <a:endParaRPr lang="en-US" dirty="0"/>
          </a:p>
        </p:txBody>
      </p:sp>
    </p:spTree>
    <p:extLst>
      <p:ext uri="{BB962C8B-B14F-4D97-AF65-F5344CB8AC3E}">
        <p14:creationId xmlns:p14="http://schemas.microsoft.com/office/powerpoint/2010/main" val="42838534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Digs my hart"/>
                <a:cs typeface="Digs my hart"/>
              </a:rPr>
              <a:t>Libcode</a:t>
            </a:r>
            <a:r>
              <a:rPr lang="en-US" dirty="0" smtClean="0">
                <a:latin typeface="Digs my hart"/>
                <a:cs typeface="Digs my hart"/>
              </a:rPr>
              <a:t> Library Systems</a:t>
            </a:r>
            <a:endParaRPr lang="en-US" dirty="0">
              <a:latin typeface="Digs my hart"/>
              <a:cs typeface="Digs my hart"/>
            </a:endParaRPr>
          </a:p>
        </p:txBody>
      </p:sp>
      <p:sp>
        <p:nvSpPr>
          <p:cNvPr id="3" name="Content Placeholder 2"/>
          <p:cNvSpPr>
            <a:spLocks noGrp="1"/>
          </p:cNvSpPr>
          <p:nvPr>
            <p:ph idx="1"/>
          </p:nvPr>
        </p:nvSpPr>
        <p:spPr/>
        <p:txBody>
          <a:bodyPr/>
          <a:lstStyle/>
          <a:p>
            <a:r>
              <a:rPr lang="en-US" dirty="0" smtClean="0"/>
              <a:t>New features of </a:t>
            </a:r>
            <a:r>
              <a:rPr lang="en-US" dirty="0" err="1" smtClean="0"/>
              <a:t>CMEweb</a:t>
            </a:r>
            <a:endParaRPr lang="en-US" dirty="0" smtClean="0"/>
          </a:p>
          <a:p>
            <a:r>
              <a:rPr lang="en-US" dirty="0" smtClean="0"/>
              <a:t>Statistics</a:t>
            </a:r>
          </a:p>
          <a:p>
            <a:pPr lvl="1"/>
            <a:r>
              <a:rPr lang="en-US" dirty="0">
                <a:hlinkClick r:id="rId2"/>
              </a:rPr>
              <a:t>School Library Statistics </a:t>
            </a:r>
            <a:r>
              <a:rPr lang="en-US" dirty="0" smtClean="0">
                <a:hlinkClick r:id="rId2"/>
              </a:rPr>
              <a:t>Instructions</a:t>
            </a:r>
            <a:endParaRPr lang="en-US" dirty="0" smtClean="0"/>
          </a:p>
        </p:txBody>
      </p:sp>
    </p:spTree>
    <p:extLst>
      <p:ext uri="{BB962C8B-B14F-4D97-AF65-F5344CB8AC3E}">
        <p14:creationId xmlns:p14="http://schemas.microsoft.com/office/powerpoint/2010/main" val="40160194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49" y="0"/>
            <a:ext cx="8229600" cy="873125"/>
          </a:xfrm>
        </p:spPr>
        <p:txBody>
          <a:bodyPr/>
          <a:lstStyle/>
          <a:p>
            <a:pPr algn="l"/>
            <a:r>
              <a:rPr lang="en-US" dirty="0" err="1" smtClean="0">
                <a:latin typeface="Digs my hart"/>
                <a:cs typeface="Digs my hart"/>
              </a:rPr>
              <a:t>Ebooks</a:t>
            </a:r>
            <a:r>
              <a:rPr lang="en-US" dirty="0" smtClean="0">
                <a:latin typeface="Digs my hart"/>
                <a:cs typeface="Digs my hart"/>
              </a:rPr>
              <a:t> ?</a:t>
            </a:r>
            <a:endParaRPr lang="en-US" dirty="0">
              <a:latin typeface="Digs my hart"/>
              <a:cs typeface="Digs my hart"/>
            </a:endParaRPr>
          </a:p>
        </p:txBody>
      </p:sp>
      <p:pic>
        <p:nvPicPr>
          <p:cNvPr id="4" name="Picture 3"/>
          <p:cNvPicPr>
            <a:picLocks noChangeAspect="1"/>
          </p:cNvPicPr>
          <p:nvPr/>
        </p:nvPicPr>
        <p:blipFill>
          <a:blip r:embed="rId2"/>
          <a:stretch>
            <a:fillRect/>
          </a:stretch>
        </p:blipFill>
        <p:spPr>
          <a:xfrm>
            <a:off x="1214885" y="1004888"/>
            <a:ext cx="6894962" cy="5171222"/>
          </a:xfrm>
          <a:prstGeom prst="rect">
            <a:avLst/>
          </a:prstGeom>
        </p:spPr>
      </p:pic>
      <p:sp>
        <p:nvSpPr>
          <p:cNvPr id="5" name="TextBox 4"/>
          <p:cNvSpPr txBox="1"/>
          <p:nvPr/>
        </p:nvSpPr>
        <p:spPr>
          <a:xfrm>
            <a:off x="0" y="6388805"/>
            <a:ext cx="5715000" cy="400110"/>
          </a:xfrm>
          <a:prstGeom prst="rect">
            <a:avLst/>
          </a:prstGeom>
          <a:noFill/>
        </p:spPr>
        <p:txBody>
          <a:bodyPr wrap="square" rtlCol="0">
            <a:spAutoFit/>
          </a:bodyPr>
          <a:lstStyle/>
          <a:p>
            <a:r>
              <a:rPr lang="en-US" sz="1000" dirty="0" smtClean="0"/>
              <a:t>Cartoon Credit: Copied under Part VB</a:t>
            </a:r>
          </a:p>
          <a:p>
            <a:r>
              <a:rPr lang="en-US" sz="1000" dirty="0">
                <a:hlinkClick r:id="rId3"/>
              </a:rPr>
              <a:t>http://www.cagle.com/2010/09/jeff-stahlers-cartoon-for-9282010</a:t>
            </a:r>
            <a:r>
              <a:rPr lang="en-US" sz="1000" dirty="0" smtClean="0">
                <a:hlinkClick r:id="rId3"/>
              </a:rPr>
              <a:t>/</a:t>
            </a:r>
            <a:r>
              <a:rPr lang="en-US" sz="1000" dirty="0" smtClean="0"/>
              <a:t> </a:t>
            </a:r>
            <a:endParaRPr lang="en-US" sz="1000" dirty="0"/>
          </a:p>
        </p:txBody>
      </p:sp>
    </p:spTree>
    <p:extLst>
      <p:ext uri="{BB962C8B-B14F-4D97-AF65-F5344CB8AC3E}">
        <p14:creationId xmlns:p14="http://schemas.microsoft.com/office/powerpoint/2010/main" val="20666043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4800" dirty="0" smtClean="0">
                <a:latin typeface="Digs my hart"/>
                <a:cs typeface="Digs my hart"/>
              </a:rPr>
              <a:t>Read online: We Give Books</a:t>
            </a:r>
            <a:endParaRPr lang="en-US" sz="4800" dirty="0">
              <a:latin typeface="Digs my hart"/>
              <a:cs typeface="Digs my hart"/>
            </a:endParaRPr>
          </a:p>
        </p:txBody>
      </p:sp>
      <p:pic>
        <p:nvPicPr>
          <p:cNvPr id="4" name="Picture 3" descr="Screen Shot 2012-03-17 at 8.48.37 PM.png">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263650"/>
            <a:ext cx="9144000" cy="4769584"/>
          </a:xfrm>
          <a:prstGeom prst="rect">
            <a:avLst/>
          </a:prstGeom>
        </p:spPr>
      </p:pic>
      <p:sp>
        <p:nvSpPr>
          <p:cNvPr id="5" name="Rectangle 4"/>
          <p:cNvSpPr/>
          <p:nvPr/>
        </p:nvSpPr>
        <p:spPr>
          <a:xfrm>
            <a:off x="1334581" y="6133584"/>
            <a:ext cx="6545382" cy="707886"/>
          </a:xfrm>
          <a:prstGeom prst="rect">
            <a:avLst/>
          </a:prstGeom>
        </p:spPr>
        <p:txBody>
          <a:bodyPr wrap="none">
            <a:spAutoFit/>
          </a:bodyPr>
          <a:lstStyle/>
          <a:p>
            <a:r>
              <a:rPr lang="en-US" sz="4000" dirty="0">
                <a:hlinkClick r:id="rId5"/>
              </a:rPr>
              <a:t>http://www.wegivebooks.org</a:t>
            </a:r>
            <a:r>
              <a:rPr lang="en-US" sz="4000" dirty="0" smtClean="0">
                <a:hlinkClick r:id="rId5"/>
              </a:rPr>
              <a:t>/</a:t>
            </a:r>
            <a:r>
              <a:rPr lang="en-US" sz="4000" dirty="0" smtClean="0"/>
              <a:t> </a:t>
            </a:r>
          </a:p>
        </p:txBody>
      </p:sp>
    </p:spTree>
    <p:extLst>
      <p:ext uri="{BB962C8B-B14F-4D97-AF65-F5344CB8AC3E}">
        <p14:creationId xmlns:p14="http://schemas.microsoft.com/office/powerpoint/2010/main" val="29786837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2-03-19 at 12.06.24 AM.png"/>
          <p:cNvPicPr>
            <a:picLocks noChangeAspect="1"/>
          </p:cNvPicPr>
          <p:nvPr/>
        </p:nvPicPr>
        <p:blipFill>
          <a:blip r:embed="rId3">
            <a:extLst>
              <a:ext uri="{BEBA8EAE-BF5A-486C-A8C5-ECC9F3942E4B}">
                <a14:imgProps xmlns:a14="http://schemas.microsoft.com/office/drawing/2010/main">
                  <a14:imgLayer r:embed="rId4">
                    <a14:imgEffect>
                      <a14:backgroundRemoval t="9319" b="95699" l="6130" r="94253">
                        <a14:foregroundMark x1="16475" y1="67025" x2="16475" y2="67025"/>
                        <a14:foregroundMark x1="26437" y1="75627" x2="26437" y2="75627"/>
                        <a14:foregroundMark x1="42146" y1="79211" x2="42146" y2="79211"/>
                        <a14:foregroundMark x1="55939" y1="78853" x2="55939" y2="78853"/>
                        <a14:foregroundMark x1="63602" y1="78853" x2="63602" y2="78853"/>
                        <a14:foregroundMark x1="72797" y1="85663" x2="72797" y2="85663"/>
                        <a14:foregroundMark x1="78544" y1="71685" x2="78544" y2="71685"/>
                        <a14:foregroundMark x1="87356" y1="25090" x2="87356" y2="25090"/>
                        <a14:foregroundMark x1="68582" y1="12545" x2="68582" y2="12545"/>
                        <a14:foregroundMark x1="37165" y1="11470" x2="37165" y2="11470"/>
                        <a14:foregroundMark x1="18391" y1="20430" x2="18391" y2="20430"/>
                        <a14:foregroundMark x1="9962" y1="31900" x2="9962" y2="31900"/>
                        <a14:foregroundMark x1="20690" y1="86380" x2="20690" y2="86380"/>
                        <a14:backgroundMark x1="79310" y1="87814" x2="79310" y2="87814"/>
                      </a14:backgroundRemoval>
                    </a14:imgEffect>
                  </a14:imgLayer>
                </a14:imgProps>
              </a:ext>
              <a:ext uri="{28A0092B-C50C-407E-A947-70E740481C1C}">
                <a14:useLocalDpi xmlns:a14="http://schemas.microsoft.com/office/drawing/2010/main"/>
              </a:ext>
            </a:extLst>
          </a:blip>
          <a:stretch>
            <a:fillRect/>
          </a:stretch>
        </p:blipFill>
        <p:spPr>
          <a:xfrm>
            <a:off x="5540375" y="439562"/>
            <a:ext cx="3111224" cy="3325791"/>
          </a:xfrm>
          <a:prstGeom prst="rect">
            <a:avLst/>
          </a:prstGeom>
        </p:spPr>
      </p:pic>
      <p:sp>
        <p:nvSpPr>
          <p:cNvPr id="2" name="Title 1"/>
          <p:cNvSpPr>
            <a:spLocks noGrp="1"/>
          </p:cNvSpPr>
          <p:nvPr>
            <p:ph type="title"/>
          </p:nvPr>
        </p:nvSpPr>
        <p:spPr/>
        <p:txBody>
          <a:bodyPr/>
          <a:lstStyle/>
          <a:p>
            <a:pPr algn="l"/>
            <a:r>
              <a:rPr lang="en-US" dirty="0" smtClean="0">
                <a:solidFill>
                  <a:srgbClr val="FFFFFF"/>
                </a:solidFill>
                <a:latin typeface="Digs my hart"/>
                <a:cs typeface="Digs my hart"/>
              </a:rPr>
              <a:t>Make and take</a:t>
            </a:r>
            <a:endParaRPr lang="en-US" dirty="0">
              <a:solidFill>
                <a:srgbClr val="FFFFFF"/>
              </a:solidFill>
              <a:latin typeface="Digs my hart"/>
              <a:cs typeface="Digs my hart"/>
            </a:endParaRPr>
          </a:p>
        </p:txBody>
      </p:sp>
      <p:sp>
        <p:nvSpPr>
          <p:cNvPr id="4" name="Rectangle 3"/>
          <p:cNvSpPr/>
          <p:nvPr/>
        </p:nvSpPr>
        <p:spPr>
          <a:xfrm>
            <a:off x="0" y="5931035"/>
            <a:ext cx="5354513" cy="646331"/>
          </a:xfrm>
          <a:prstGeom prst="rect">
            <a:avLst/>
          </a:prstGeom>
        </p:spPr>
        <p:txBody>
          <a:bodyPr wrap="square">
            <a:spAutoFit/>
          </a:bodyPr>
          <a:lstStyle/>
          <a:p>
            <a:r>
              <a:rPr lang="en-US" dirty="0" smtClean="0">
                <a:hlinkClick r:id=""/>
              </a:rPr>
              <a:t>CC BY NC ND Enokson</a:t>
            </a:r>
          </a:p>
          <a:p>
            <a:r>
              <a:rPr lang="en-US" dirty="0" smtClean="0">
                <a:hlinkClick r:id=""/>
              </a:rPr>
              <a:t>http</a:t>
            </a:r>
            <a:r>
              <a:rPr lang="en-US" dirty="0">
                <a:hlinkClick r:id="rId5"/>
              </a:rPr>
              <a:t>://www.flickr.com/photos/vblibrary/page40</a:t>
            </a:r>
            <a:r>
              <a:rPr lang="en-US" dirty="0" smtClean="0">
                <a:hlinkClick r:id="rId5"/>
              </a:rPr>
              <a:t>/</a:t>
            </a:r>
            <a:r>
              <a:rPr lang="en-US" dirty="0" smtClean="0"/>
              <a:t> </a:t>
            </a:r>
            <a:endParaRPr lang="en-US" dirty="0"/>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76800" y="3472988"/>
            <a:ext cx="4267200" cy="3325591"/>
          </a:xfrm>
          <a:prstGeom prst="rect">
            <a:avLst/>
          </a:prstGeom>
        </p:spPr>
      </p:pic>
      <p:sp>
        <p:nvSpPr>
          <p:cNvPr id="3" name="TextBox 2"/>
          <p:cNvSpPr txBox="1"/>
          <p:nvPr/>
        </p:nvSpPr>
        <p:spPr>
          <a:xfrm>
            <a:off x="145143" y="2749690"/>
            <a:ext cx="4426857" cy="2031325"/>
          </a:xfrm>
          <a:prstGeom prst="rect">
            <a:avLst/>
          </a:prstGeom>
          <a:noFill/>
        </p:spPr>
        <p:txBody>
          <a:bodyPr wrap="square" rtlCol="0">
            <a:spAutoFit/>
          </a:bodyPr>
          <a:lstStyle/>
          <a:p>
            <a:r>
              <a:rPr lang="en-US" b="1" dirty="0">
                <a:solidFill>
                  <a:srgbClr val="FFFFFF"/>
                </a:solidFill>
              </a:rPr>
              <a:t>Make and Take Session</a:t>
            </a:r>
            <a:endParaRPr lang="en-US" dirty="0">
              <a:solidFill>
                <a:srgbClr val="FFFFFF"/>
              </a:solidFill>
            </a:endParaRPr>
          </a:p>
          <a:p>
            <a:r>
              <a:rPr lang="en-US" dirty="0" smtClean="0">
                <a:solidFill>
                  <a:schemeClr val="bg1"/>
                </a:solidFill>
              </a:rPr>
              <a:t>"</a:t>
            </a:r>
            <a:r>
              <a:rPr lang="en-US" dirty="0">
                <a:solidFill>
                  <a:schemeClr val="bg1"/>
                </a:solidFill>
              </a:rPr>
              <a:t>Libraries: Cut apart these </a:t>
            </a:r>
            <a:r>
              <a:rPr lang="en-US" dirty="0">
                <a:solidFill>
                  <a:schemeClr val="bg1"/>
                </a:solidFill>
                <a:hlinkClick r:id="rId7"/>
              </a:rPr>
              <a:t>bookmarks </a:t>
            </a:r>
            <a:r>
              <a:rPr lang="en-US" dirty="0">
                <a:solidFill>
                  <a:schemeClr val="bg1"/>
                </a:solidFill>
              </a:rPr>
              <a:t>and slip into books on display or on shelves, leaving them peeking out of the top of the pages or to attract attention to new books or books of specific genres. A black and white version is also available in my photo stream."</a:t>
            </a:r>
          </a:p>
        </p:txBody>
      </p:sp>
    </p:spTree>
    <p:extLst>
      <p:ext uri="{BB962C8B-B14F-4D97-AF65-F5344CB8AC3E}">
        <p14:creationId xmlns:p14="http://schemas.microsoft.com/office/powerpoint/2010/main" val="36086367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759769357_fde201ac03_z.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4926783" cy="6569044"/>
          </a:xfrm>
          <a:prstGeom prst="rect">
            <a:avLst/>
          </a:prstGeom>
        </p:spPr>
      </p:pic>
      <p:sp>
        <p:nvSpPr>
          <p:cNvPr id="6" name="Rectangle 5"/>
          <p:cNvSpPr/>
          <p:nvPr/>
        </p:nvSpPr>
        <p:spPr>
          <a:xfrm>
            <a:off x="13800" y="6307434"/>
            <a:ext cx="5156290" cy="523220"/>
          </a:xfrm>
          <a:prstGeom prst="rect">
            <a:avLst/>
          </a:prstGeom>
        </p:spPr>
        <p:txBody>
          <a:bodyPr wrap="square">
            <a:spAutoFit/>
          </a:bodyPr>
          <a:lstStyle/>
          <a:p>
            <a:r>
              <a:rPr lang="en-US" sz="1400" dirty="0" smtClean="0">
                <a:solidFill>
                  <a:schemeClr val="bg1"/>
                </a:solidFill>
              </a:rPr>
              <a:t>Photo Credit: CC BY </a:t>
            </a:r>
            <a:r>
              <a:rPr lang="en-US" sz="1400" dirty="0">
                <a:solidFill>
                  <a:schemeClr val="bg1"/>
                </a:solidFill>
              </a:rPr>
              <a:t>NC ND </a:t>
            </a:r>
            <a:r>
              <a:rPr lang="en-US" sz="1400" dirty="0" smtClean="0">
                <a:solidFill>
                  <a:schemeClr val="bg1"/>
                </a:solidFill>
              </a:rPr>
              <a:t> Pioneer </a:t>
            </a:r>
            <a:r>
              <a:rPr lang="en-US" sz="1400" dirty="0">
                <a:solidFill>
                  <a:schemeClr val="bg1"/>
                </a:solidFill>
              </a:rPr>
              <a:t>Library </a:t>
            </a:r>
            <a:r>
              <a:rPr lang="en-US" sz="1400" dirty="0" smtClean="0">
                <a:solidFill>
                  <a:schemeClr val="bg1"/>
                </a:solidFill>
              </a:rPr>
              <a:t>System</a:t>
            </a:r>
            <a:endParaRPr lang="en-US" sz="1400" dirty="0" smtClean="0">
              <a:solidFill>
                <a:schemeClr val="bg1"/>
              </a:solidFill>
              <a:hlinkClick r:id=""/>
            </a:endParaRPr>
          </a:p>
          <a:p>
            <a:r>
              <a:rPr lang="en-US" sz="1400" dirty="0" smtClean="0">
                <a:solidFill>
                  <a:schemeClr val="bg1"/>
                </a:solidFill>
                <a:hlinkClick r:id=""/>
              </a:rPr>
              <a:t>http</a:t>
            </a:r>
            <a:r>
              <a:rPr lang="en-US" sz="1400" dirty="0">
                <a:solidFill>
                  <a:schemeClr val="bg1"/>
                </a:solidFill>
                <a:hlinkClick r:id="rId3"/>
              </a:rPr>
              <a:t>://www.flickr.com/photos/jsyk/2759769357/in/faves-vblibrary</a:t>
            </a:r>
            <a:r>
              <a:rPr lang="en-US" sz="1400" dirty="0" smtClean="0">
                <a:solidFill>
                  <a:schemeClr val="bg1"/>
                </a:solidFill>
                <a:hlinkClick r:id="rId3"/>
              </a:rPr>
              <a:t>/</a:t>
            </a:r>
            <a:r>
              <a:rPr lang="en-US" sz="1400" dirty="0" smtClean="0">
                <a:solidFill>
                  <a:schemeClr val="bg1"/>
                </a:solidFill>
              </a:rPr>
              <a:t> </a:t>
            </a:r>
            <a:endParaRPr lang="en-US" sz="1400" dirty="0">
              <a:solidFill>
                <a:schemeClr val="bg1"/>
              </a:solidFill>
            </a:endParaRPr>
          </a:p>
        </p:txBody>
      </p:sp>
      <p:sp>
        <p:nvSpPr>
          <p:cNvPr id="9" name="TextBox 8"/>
          <p:cNvSpPr txBox="1"/>
          <p:nvPr/>
        </p:nvSpPr>
        <p:spPr>
          <a:xfrm>
            <a:off x="5170090" y="1363077"/>
            <a:ext cx="3689310" cy="1323439"/>
          </a:xfrm>
          <a:prstGeom prst="rect">
            <a:avLst/>
          </a:prstGeom>
          <a:noFill/>
        </p:spPr>
        <p:txBody>
          <a:bodyPr wrap="square" rtlCol="0">
            <a:spAutoFit/>
          </a:bodyPr>
          <a:lstStyle/>
          <a:p>
            <a:r>
              <a:rPr lang="en-US" sz="2000" dirty="0" smtClean="0"/>
              <a:t>Will play on:-</a:t>
            </a:r>
          </a:p>
          <a:p>
            <a:pPr marL="457200" indent="-457200">
              <a:buFont typeface="Arial"/>
              <a:buChar char="•"/>
            </a:pPr>
            <a:r>
              <a:rPr lang="en-US" sz="2000" dirty="0" smtClean="0"/>
              <a:t>Mp3 player</a:t>
            </a:r>
          </a:p>
          <a:p>
            <a:pPr marL="457200" indent="-457200">
              <a:buFont typeface="Arial"/>
              <a:buChar char="•"/>
            </a:pPr>
            <a:r>
              <a:rPr lang="en-US" sz="2000" dirty="0" err="1" smtClean="0"/>
              <a:t>Ipods</a:t>
            </a:r>
            <a:endParaRPr lang="en-US" sz="2000" dirty="0" smtClean="0"/>
          </a:p>
          <a:p>
            <a:pPr marL="457200" indent="-457200">
              <a:buFont typeface="Arial"/>
              <a:buChar char="•"/>
            </a:pPr>
            <a:r>
              <a:rPr lang="en-US" sz="2000" dirty="0" smtClean="0"/>
              <a:t>Computer</a:t>
            </a:r>
          </a:p>
        </p:txBody>
      </p:sp>
      <p:pic>
        <p:nvPicPr>
          <p:cNvPr id="10" name="Picture 9"/>
          <p:cNvPicPr>
            <a:picLocks noChangeAspect="1"/>
          </p:cNvPicPr>
          <p:nvPr/>
        </p:nvPicPr>
        <p:blipFill>
          <a:blip r:embed="rId4"/>
          <a:stretch>
            <a:fillRect/>
          </a:stretch>
        </p:blipFill>
        <p:spPr>
          <a:xfrm>
            <a:off x="5170090" y="3300871"/>
            <a:ext cx="3529783" cy="3529783"/>
          </a:xfrm>
          <a:prstGeom prst="rect">
            <a:avLst/>
          </a:prstGeom>
        </p:spPr>
      </p:pic>
      <p:sp>
        <p:nvSpPr>
          <p:cNvPr id="2" name="Title 1"/>
          <p:cNvSpPr>
            <a:spLocks noGrp="1"/>
          </p:cNvSpPr>
          <p:nvPr>
            <p:ph type="title"/>
          </p:nvPr>
        </p:nvSpPr>
        <p:spPr>
          <a:xfrm>
            <a:off x="2879402" y="170384"/>
            <a:ext cx="4094762" cy="1161715"/>
          </a:xfrm>
        </p:spPr>
        <p:txBody>
          <a:bodyPr>
            <a:normAutofit/>
          </a:bodyPr>
          <a:lstStyle/>
          <a:p>
            <a:r>
              <a:rPr lang="en-US" dirty="0" smtClean="0">
                <a:solidFill>
                  <a:srgbClr val="FFFFFF"/>
                </a:solidFill>
                <a:latin typeface="Digs my hart"/>
                <a:cs typeface="Digs my hart"/>
              </a:rPr>
              <a:t>Audio</a:t>
            </a:r>
            <a:r>
              <a:rPr lang="en-US" dirty="0" smtClean="0">
                <a:latin typeface="Digs my hart"/>
                <a:cs typeface="Digs my hart"/>
              </a:rPr>
              <a:t> Books</a:t>
            </a:r>
            <a:endParaRPr lang="en-US" dirty="0">
              <a:latin typeface="Digs my hart"/>
              <a:cs typeface="Digs my hart"/>
            </a:endParaRPr>
          </a:p>
        </p:txBody>
      </p:sp>
      <p:sp>
        <p:nvSpPr>
          <p:cNvPr id="11" name="TextBox 10"/>
          <p:cNvSpPr txBox="1"/>
          <p:nvPr/>
        </p:nvSpPr>
        <p:spPr>
          <a:xfrm>
            <a:off x="5170090" y="2977705"/>
            <a:ext cx="3121367" cy="1015663"/>
          </a:xfrm>
          <a:prstGeom prst="rect">
            <a:avLst/>
          </a:prstGeom>
          <a:noFill/>
        </p:spPr>
        <p:txBody>
          <a:bodyPr wrap="none" rtlCol="0">
            <a:spAutoFit/>
          </a:bodyPr>
          <a:lstStyle/>
          <a:p>
            <a:r>
              <a:rPr lang="en-US" sz="2400" b="1" dirty="0" err="1" smtClean="0"/>
              <a:t>Belkin</a:t>
            </a:r>
            <a:r>
              <a:rPr lang="en-US" sz="2400" b="1" dirty="0" smtClean="0"/>
              <a:t> </a:t>
            </a:r>
            <a:r>
              <a:rPr lang="en-US" sz="2400" b="1" dirty="0" err="1" smtClean="0"/>
              <a:t>Rockstar</a:t>
            </a:r>
            <a:endParaRPr lang="en-US" sz="2400" b="1" dirty="0" smtClean="0"/>
          </a:p>
          <a:p>
            <a:r>
              <a:rPr lang="en-US" dirty="0" smtClean="0"/>
              <a:t>Allows a number of students to</a:t>
            </a:r>
          </a:p>
          <a:p>
            <a:r>
              <a:rPr lang="en-US" dirty="0" smtClean="0"/>
              <a:t> listen to a story</a:t>
            </a:r>
            <a:endParaRPr lang="en-US" dirty="0"/>
          </a:p>
        </p:txBody>
      </p:sp>
      <p:sp>
        <p:nvSpPr>
          <p:cNvPr id="12" name="Rectangle 11"/>
          <p:cNvSpPr/>
          <p:nvPr/>
        </p:nvSpPr>
        <p:spPr>
          <a:xfrm>
            <a:off x="5471980" y="6307434"/>
            <a:ext cx="3460220" cy="430887"/>
          </a:xfrm>
          <a:prstGeom prst="rect">
            <a:avLst/>
          </a:prstGeom>
        </p:spPr>
        <p:txBody>
          <a:bodyPr wrap="square">
            <a:spAutoFit/>
          </a:bodyPr>
          <a:lstStyle/>
          <a:p>
            <a:r>
              <a:rPr lang="en-US" sz="1050" dirty="0" smtClean="0"/>
              <a:t>Copied under Part VB</a:t>
            </a:r>
          </a:p>
          <a:p>
            <a:r>
              <a:rPr lang="en-US" sz="1050" dirty="0" smtClean="0">
                <a:hlinkClick r:id="rId5"/>
              </a:rPr>
              <a:t>http</a:t>
            </a:r>
            <a:r>
              <a:rPr lang="en-US" sz="1050" dirty="0">
                <a:hlinkClick r:id="rId5"/>
              </a:rPr>
              <a:t>://www.impulsegamer.com/hardware/rockstar3.</a:t>
            </a:r>
            <a:r>
              <a:rPr lang="en-US" sz="1050" dirty="0" smtClean="0">
                <a:hlinkClick r:id="rId5"/>
              </a:rPr>
              <a:t>jpg</a:t>
            </a:r>
            <a:r>
              <a:rPr lang="en-US" sz="1050" dirty="0" smtClean="0"/>
              <a:t> </a:t>
            </a:r>
            <a:endParaRPr lang="en-US" sz="1050" dirty="0"/>
          </a:p>
        </p:txBody>
      </p:sp>
    </p:spTree>
    <p:extLst>
      <p:ext uri="{BB962C8B-B14F-4D97-AF65-F5344CB8AC3E}">
        <p14:creationId xmlns:p14="http://schemas.microsoft.com/office/powerpoint/2010/main" val="27883920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2-03-18 at 10.21.07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28335"/>
            <a:ext cx="9144000" cy="1578606"/>
          </a:xfrm>
          <a:prstGeom prst="rect">
            <a:avLst/>
          </a:prstGeom>
        </p:spPr>
      </p:pic>
      <p:sp>
        <p:nvSpPr>
          <p:cNvPr id="10" name="Rectangle 9"/>
          <p:cNvSpPr/>
          <p:nvPr/>
        </p:nvSpPr>
        <p:spPr>
          <a:xfrm>
            <a:off x="1980638" y="335947"/>
            <a:ext cx="3728304" cy="584776"/>
          </a:xfrm>
          <a:prstGeom prst="rect">
            <a:avLst/>
          </a:prstGeom>
        </p:spPr>
        <p:txBody>
          <a:bodyPr wrap="none">
            <a:spAutoFit/>
          </a:bodyPr>
          <a:lstStyle/>
          <a:p>
            <a:r>
              <a:rPr lang="en-US" sz="3200" dirty="0">
                <a:hlinkClick r:id="rId3"/>
              </a:rPr>
              <a:t>http://</a:t>
            </a:r>
            <a:r>
              <a:rPr lang="en-US" sz="3200" dirty="0" smtClean="0">
                <a:hlinkClick r:id="rId3"/>
              </a:rPr>
              <a:t>storynory.com</a:t>
            </a:r>
            <a:r>
              <a:rPr lang="en-US" sz="3200" dirty="0" smtClean="0"/>
              <a:t> </a:t>
            </a:r>
            <a:endParaRPr lang="en-US" sz="3200" dirty="0"/>
          </a:p>
        </p:txBody>
      </p:sp>
      <p:pic>
        <p:nvPicPr>
          <p:cNvPr id="11" name="Picture 10" descr="Screen Shot 2012-03-18 at 10.36.26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001509"/>
            <a:ext cx="9144000" cy="4083170"/>
          </a:xfrm>
          <a:prstGeom prst="rect">
            <a:avLst/>
          </a:prstGeom>
        </p:spPr>
      </p:pic>
      <p:sp>
        <p:nvSpPr>
          <p:cNvPr id="12" name="TextBox 11"/>
          <p:cNvSpPr txBox="1"/>
          <p:nvPr/>
        </p:nvSpPr>
        <p:spPr>
          <a:xfrm>
            <a:off x="1146146" y="2541495"/>
            <a:ext cx="4133839" cy="369332"/>
          </a:xfrm>
          <a:prstGeom prst="rect">
            <a:avLst/>
          </a:prstGeom>
          <a:noFill/>
        </p:spPr>
        <p:txBody>
          <a:bodyPr wrap="none" rtlCol="0">
            <a:spAutoFit/>
          </a:bodyPr>
          <a:lstStyle/>
          <a:p>
            <a:r>
              <a:rPr lang="en-US" dirty="0" smtClean="0"/>
              <a:t>Search for subject heading  ‘talking books’</a:t>
            </a:r>
            <a:endParaRPr lang="en-US" dirty="0"/>
          </a:p>
        </p:txBody>
      </p:sp>
    </p:spTree>
    <p:extLst>
      <p:ext uri="{BB962C8B-B14F-4D97-AF65-F5344CB8AC3E}">
        <p14:creationId xmlns:p14="http://schemas.microsoft.com/office/powerpoint/2010/main" val="18881450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Creative Commons Image Search</a:t>
            </a:r>
            <a:endParaRPr lang="en-US" b="1" dirty="0"/>
          </a:p>
        </p:txBody>
      </p:sp>
      <p:sp>
        <p:nvSpPr>
          <p:cNvPr id="3" name="Content Placeholder 2"/>
          <p:cNvSpPr>
            <a:spLocks noGrp="1"/>
          </p:cNvSpPr>
          <p:nvPr>
            <p:ph idx="1"/>
          </p:nvPr>
        </p:nvSpPr>
        <p:spPr>
          <a:xfrm>
            <a:off x="457200" y="1600201"/>
            <a:ext cx="8229600" cy="906938"/>
          </a:xfrm>
        </p:spPr>
        <p:txBody>
          <a:bodyPr/>
          <a:lstStyle/>
          <a:p>
            <a:r>
              <a:rPr lang="en-US" dirty="0">
                <a:hlinkClick r:id="rId2"/>
              </a:rPr>
              <a:t>http://search.creativecommons.org</a:t>
            </a:r>
            <a:r>
              <a:rPr lang="en-US" dirty="0" smtClean="0">
                <a:hlinkClick r:id="rId2"/>
              </a:rPr>
              <a:t>/</a:t>
            </a:r>
            <a:r>
              <a:rPr lang="en-US" dirty="0" smtClean="0"/>
              <a:t> </a:t>
            </a:r>
            <a:endParaRPr lang="en-US" dirty="0"/>
          </a:p>
        </p:txBody>
      </p:sp>
      <p:pic>
        <p:nvPicPr>
          <p:cNvPr id="5" name="Picture 4" descr="Screen Shot 2012-03-19 at 12.32.59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263" y="2849021"/>
            <a:ext cx="7679398" cy="2298474"/>
          </a:xfrm>
          <a:prstGeom prst="rect">
            <a:avLst/>
          </a:prstGeom>
        </p:spPr>
      </p:pic>
    </p:spTree>
    <p:extLst>
      <p:ext uri="{BB962C8B-B14F-4D97-AF65-F5344CB8AC3E}">
        <p14:creationId xmlns:p14="http://schemas.microsoft.com/office/powerpoint/2010/main" val="20802527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3871"/>
            <a:ext cx="8229600" cy="1288779"/>
          </a:xfrm>
        </p:spPr>
        <p:txBody>
          <a:bodyPr/>
          <a:lstStyle/>
          <a:p>
            <a:r>
              <a:rPr lang="en-US" dirty="0">
                <a:hlinkClick r:id="rId2"/>
              </a:rPr>
              <a:t>http://www.flickr.com/photos/vblibrary/6842566312/in/</a:t>
            </a:r>
            <a:r>
              <a:rPr lang="en-US" dirty="0" smtClean="0">
                <a:hlinkClick r:id="rId2"/>
              </a:rPr>
              <a:t>photostream</a:t>
            </a:r>
            <a:r>
              <a:rPr lang="en-US" dirty="0" smtClean="0"/>
              <a:t> </a:t>
            </a:r>
            <a:endParaRPr lang="en-US" dirty="0"/>
          </a:p>
        </p:txBody>
      </p:sp>
      <p:pic>
        <p:nvPicPr>
          <p:cNvPr id="4" name="Picture 3"/>
          <p:cNvPicPr>
            <a:picLocks noChangeAspect="1"/>
          </p:cNvPicPr>
          <p:nvPr/>
        </p:nvPicPr>
        <p:blipFill>
          <a:blip r:embed="rId3"/>
          <a:stretch>
            <a:fillRect/>
          </a:stretch>
        </p:blipFill>
        <p:spPr>
          <a:xfrm>
            <a:off x="86771" y="0"/>
            <a:ext cx="9057229" cy="4655982"/>
          </a:xfrm>
          <a:prstGeom prst="rect">
            <a:avLst/>
          </a:prstGeom>
        </p:spPr>
      </p:pic>
      <p:sp>
        <p:nvSpPr>
          <p:cNvPr id="6" name="TextBox 5"/>
          <p:cNvSpPr txBox="1"/>
          <p:nvPr/>
        </p:nvSpPr>
        <p:spPr>
          <a:xfrm>
            <a:off x="86771" y="4655982"/>
            <a:ext cx="5416259" cy="738664"/>
          </a:xfrm>
          <a:prstGeom prst="rect">
            <a:avLst/>
          </a:prstGeom>
          <a:noFill/>
        </p:spPr>
        <p:txBody>
          <a:bodyPr wrap="square" rtlCol="0">
            <a:spAutoFit/>
          </a:bodyPr>
          <a:lstStyle/>
          <a:p>
            <a:r>
              <a:rPr lang="en-US" sz="1400" dirty="0" smtClean="0"/>
              <a:t>By  NC SA by </a:t>
            </a:r>
            <a:r>
              <a:rPr lang="en-US" sz="1400" dirty="0" err="1" smtClean="0">
                <a:hlinkClick r:id="rId4"/>
              </a:rPr>
              <a:t>Enokso</a:t>
            </a:r>
            <a:r>
              <a:rPr lang="en-US" sz="1400" dirty="0" err="1" smtClean="0"/>
              <a:t>n</a:t>
            </a:r>
            <a:r>
              <a:rPr lang="en-US" sz="1400" dirty="0" smtClean="0"/>
              <a:t> </a:t>
            </a:r>
            <a:r>
              <a:rPr lang="en-US" sz="1400" dirty="0"/>
              <a:t>Creative Commons Bulletin </a:t>
            </a:r>
            <a:r>
              <a:rPr lang="en-US" sz="1400" dirty="0" smtClean="0"/>
              <a:t>Board </a:t>
            </a:r>
            <a:r>
              <a:rPr lang="en-US" sz="1400" dirty="0">
                <a:hlinkClick r:id="rId2"/>
              </a:rPr>
              <a:t>http://www.flickr.com/photos/vblibrary/6842566312/in/photostream</a:t>
            </a:r>
            <a:r>
              <a:rPr lang="en-US" sz="1400" dirty="0"/>
              <a:t> </a:t>
            </a:r>
          </a:p>
          <a:p>
            <a:r>
              <a:rPr lang="en-US" sz="1400" dirty="0" smtClean="0"/>
              <a:t> </a:t>
            </a:r>
            <a:endParaRPr lang="en-US" sz="1400" dirty="0"/>
          </a:p>
        </p:txBody>
      </p:sp>
    </p:spTree>
    <p:extLst>
      <p:ext uri="{BB962C8B-B14F-4D97-AF65-F5344CB8AC3E}">
        <p14:creationId xmlns:p14="http://schemas.microsoft.com/office/powerpoint/2010/main" val="49941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&amp; 17 April</a:t>
            </a:r>
            <a:endParaRPr lang="en-US" dirty="0"/>
          </a:p>
        </p:txBody>
      </p:sp>
      <p:pic>
        <p:nvPicPr>
          <p:cNvPr id="4" name="Picture 3" descr="Screen Shot 2012-03-26 at 3.50.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8600"/>
            <a:ext cx="9144000" cy="3848291"/>
          </a:xfrm>
          <a:prstGeom prst="rect">
            <a:avLst/>
          </a:prstGeom>
        </p:spPr>
      </p:pic>
    </p:spTree>
    <p:extLst>
      <p:ext uri="{BB962C8B-B14F-4D97-AF65-F5344CB8AC3E}">
        <p14:creationId xmlns:p14="http://schemas.microsoft.com/office/powerpoint/2010/main" val="4277177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Scoop IT</a:t>
            </a:r>
            <a:endParaRPr lang="en-US" dirty="0"/>
          </a:p>
        </p:txBody>
      </p:sp>
      <p:sp>
        <p:nvSpPr>
          <p:cNvPr id="3" name="Content Placeholder 2"/>
          <p:cNvSpPr>
            <a:spLocks noGrp="1"/>
          </p:cNvSpPr>
          <p:nvPr>
            <p:ph idx="1"/>
          </p:nvPr>
        </p:nvSpPr>
        <p:spPr>
          <a:xfrm>
            <a:off x="457200" y="5503720"/>
            <a:ext cx="8229600" cy="834125"/>
          </a:xfrm>
        </p:spPr>
        <p:txBody>
          <a:bodyPr>
            <a:normAutofit fontScale="92500"/>
          </a:bodyPr>
          <a:lstStyle/>
          <a:p>
            <a:r>
              <a:rPr lang="en-US" dirty="0">
                <a:hlinkClick r:id="rId2"/>
              </a:rPr>
              <a:t>http://www.scoop.it/pricing/guided-tour#</a:t>
            </a:r>
            <a:r>
              <a:rPr lang="en-US" dirty="0" smtClean="0">
                <a:hlinkClick r:id="rId2"/>
              </a:rPr>
              <a:t>Free</a:t>
            </a:r>
            <a:r>
              <a:rPr lang="en-US" dirty="0" smtClean="0"/>
              <a:t> </a:t>
            </a:r>
            <a:endParaRPr lang="en-US" dirty="0"/>
          </a:p>
        </p:txBody>
      </p:sp>
      <p:pic>
        <p:nvPicPr>
          <p:cNvPr id="4" name="Picture 3" descr="Screen Shot 2012-03-27 at 12.16.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5" y="1324558"/>
            <a:ext cx="7734640" cy="3942495"/>
          </a:xfrm>
          <a:prstGeom prst="rect">
            <a:avLst/>
          </a:prstGeom>
        </p:spPr>
      </p:pic>
    </p:spTree>
    <p:extLst>
      <p:ext uri="{BB962C8B-B14F-4D97-AF65-F5344CB8AC3E}">
        <p14:creationId xmlns:p14="http://schemas.microsoft.com/office/powerpoint/2010/main" val="27990580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229600" cy="5054600"/>
          </a:xfrm>
        </p:spPr>
        <p:txBody>
          <a:bodyPr>
            <a:normAutofit fontScale="55000" lnSpcReduction="20000"/>
          </a:bodyPr>
          <a:lstStyle/>
          <a:p>
            <a:pPr marL="0" indent="0">
              <a:buNone/>
            </a:pPr>
            <a:r>
              <a:rPr lang="en-US" dirty="0" smtClean="0"/>
              <a:t>11.00</a:t>
            </a:r>
            <a:r>
              <a:rPr lang="en-US" dirty="0"/>
              <a:t>	</a:t>
            </a:r>
            <a:r>
              <a:rPr lang="en-US" dirty="0" smtClean="0"/>
              <a:t>‘</a:t>
            </a:r>
            <a:r>
              <a:rPr lang="en-US" b="1" dirty="0"/>
              <a:t>Who thinks the library is an absolute relic of the past?’ </a:t>
            </a:r>
            <a:r>
              <a:rPr lang="en-US" b="1" dirty="0" smtClean="0"/>
              <a:t/>
            </a:r>
            <a:br>
              <a:rPr lang="en-US" b="1" dirty="0" smtClean="0"/>
            </a:br>
            <a:r>
              <a:rPr lang="en-US" b="1" dirty="0" smtClean="0"/>
              <a:t>			</a:t>
            </a:r>
            <a:r>
              <a:rPr lang="en-US" dirty="0" smtClean="0"/>
              <a:t>guest </a:t>
            </a:r>
            <a:r>
              <a:rPr lang="en-US" dirty="0"/>
              <a:t>presenter Tony Ford </a:t>
            </a:r>
          </a:p>
          <a:p>
            <a:pPr marL="0" indent="0">
              <a:buNone/>
            </a:pPr>
            <a:r>
              <a:rPr lang="en-US" dirty="0" smtClean="0"/>
              <a:t>			(</a:t>
            </a:r>
            <a:r>
              <a:rPr lang="en-US" dirty="0"/>
              <a:t>Skype Conference)</a:t>
            </a:r>
          </a:p>
          <a:p>
            <a:pPr marL="0" indent="0">
              <a:buNone/>
            </a:pPr>
            <a:r>
              <a:rPr lang="en-US" dirty="0"/>
              <a:t>12.00	</a:t>
            </a:r>
            <a:r>
              <a:rPr lang="en-US" dirty="0" err="1" smtClean="0"/>
              <a:t>ePlatform</a:t>
            </a:r>
            <a:r>
              <a:rPr lang="en-US" dirty="0" smtClean="0"/>
              <a:t> </a:t>
            </a:r>
            <a:r>
              <a:rPr lang="en-US" dirty="0"/>
              <a:t>(Wheelers Books) </a:t>
            </a:r>
            <a:r>
              <a:rPr lang="en-US" dirty="0" smtClean="0"/>
              <a:t>– </a:t>
            </a:r>
            <a:br>
              <a:rPr lang="en-US" dirty="0" smtClean="0"/>
            </a:br>
            <a:r>
              <a:rPr lang="en-US" dirty="0" smtClean="0"/>
              <a:t>		Demonstration </a:t>
            </a:r>
            <a:r>
              <a:rPr lang="en-US" dirty="0"/>
              <a:t>of a platform that is available for lending of </a:t>
            </a:r>
            <a:r>
              <a:rPr lang="en-US" dirty="0" err="1"/>
              <a:t>ebooks</a:t>
            </a:r>
            <a:endParaRPr lang="en-US" dirty="0"/>
          </a:p>
          <a:p>
            <a:pPr marL="0" indent="0">
              <a:buNone/>
            </a:pPr>
            <a:r>
              <a:rPr lang="en-US" dirty="0"/>
              <a:t>	</a:t>
            </a:r>
            <a:r>
              <a:rPr lang="en-US" dirty="0" smtClean="0"/>
              <a:t>		</a:t>
            </a:r>
            <a:r>
              <a:rPr lang="en-US" u="sng" dirty="0" smtClean="0">
                <a:hlinkClick r:id="rId2"/>
              </a:rPr>
              <a:t>http</a:t>
            </a:r>
            <a:r>
              <a:rPr lang="en-US" u="sng" dirty="0">
                <a:hlinkClick r:id="rId2"/>
              </a:rPr>
              <a:t>://www.wheelersbooks.com.au/info/ebooks </a:t>
            </a:r>
          </a:p>
          <a:p>
            <a:pPr marL="0" indent="0">
              <a:buNone/>
            </a:pPr>
            <a:r>
              <a:rPr lang="en-US" dirty="0" smtClean="0"/>
              <a:t>			</a:t>
            </a:r>
            <a:r>
              <a:rPr lang="en-US" u="sng" dirty="0">
                <a:hlinkClick r:id="rId3"/>
              </a:rPr>
              <a:t>www.gotomeeting.com </a:t>
            </a:r>
            <a:endParaRPr lang="en-US" dirty="0"/>
          </a:p>
          <a:p>
            <a:pPr marL="0" indent="0">
              <a:buNone/>
            </a:pPr>
            <a:endParaRPr lang="en-US" dirty="0" smtClean="0"/>
          </a:p>
          <a:p>
            <a:pPr marL="0" indent="0">
              <a:buNone/>
            </a:pPr>
            <a:r>
              <a:rPr lang="en-US" dirty="0" smtClean="0"/>
              <a:t>12.45</a:t>
            </a:r>
            <a:r>
              <a:rPr lang="en-US" dirty="0"/>
              <a:t>	</a:t>
            </a:r>
            <a:r>
              <a:rPr lang="en-US" dirty="0" smtClean="0"/>
              <a:t>LUNCH</a:t>
            </a:r>
            <a:endParaRPr lang="en-US" dirty="0"/>
          </a:p>
          <a:p>
            <a:pPr marL="0" indent="0">
              <a:buNone/>
            </a:pPr>
            <a:endParaRPr lang="en-US" dirty="0"/>
          </a:p>
          <a:p>
            <a:pPr marL="0" indent="0">
              <a:buNone/>
            </a:pPr>
            <a:r>
              <a:rPr lang="en-US" dirty="0"/>
              <a:t>1.30		</a:t>
            </a:r>
            <a:r>
              <a:rPr lang="en-US" dirty="0" smtClean="0"/>
              <a:t>Library </a:t>
            </a:r>
            <a:r>
              <a:rPr lang="en-US" dirty="0"/>
              <a:t>Assistant PD Level 3 &amp; work on revising Library Assistant PD Level 4 - </a:t>
            </a:r>
            <a:r>
              <a:rPr lang="en-US" dirty="0" smtClean="0"/>
              <a:t>		Fran </a:t>
            </a:r>
            <a:r>
              <a:rPr lang="en-US" dirty="0"/>
              <a:t>Hughes (CES)</a:t>
            </a:r>
          </a:p>
          <a:p>
            <a:pPr marL="0" indent="0">
              <a:buNone/>
            </a:pPr>
            <a:r>
              <a:rPr lang="en-US" dirty="0"/>
              <a:t>2.00		</a:t>
            </a:r>
            <a:r>
              <a:rPr lang="en-US" b="1" dirty="0"/>
              <a:t>Web 2.0 Spotlight</a:t>
            </a:r>
            <a:endParaRPr lang="en-US" dirty="0"/>
          </a:p>
          <a:p>
            <a:pPr marL="0" indent="0">
              <a:buNone/>
            </a:pPr>
            <a:r>
              <a:rPr lang="en-US" dirty="0" smtClean="0"/>
              <a:t>		</a:t>
            </a:r>
            <a:r>
              <a:rPr lang="en-US" dirty="0" err="1" smtClean="0"/>
              <a:t>Diigo</a:t>
            </a:r>
            <a:r>
              <a:rPr lang="en-US" dirty="0"/>
              <a:t>/ Delicious -  Virginia O'Dea </a:t>
            </a:r>
            <a:r>
              <a:rPr lang="en-US" dirty="0" smtClean="0"/>
              <a:t/>
            </a:r>
            <a:br>
              <a:rPr lang="en-US" dirty="0" smtClean="0"/>
            </a:br>
            <a:r>
              <a:rPr lang="en-US" dirty="0" smtClean="0"/>
              <a:t>		(</a:t>
            </a:r>
            <a:r>
              <a:rPr lang="en-US" dirty="0"/>
              <a:t>Head of Information Services TL @ St </a:t>
            </a:r>
            <a:r>
              <a:rPr lang="en-US" dirty="0" smtClean="0"/>
              <a:t>Andrews</a:t>
            </a:r>
            <a:r>
              <a:rPr lang="en-US" dirty="0"/>
              <a:t>)</a:t>
            </a:r>
          </a:p>
          <a:p>
            <a:pPr marL="0" indent="0">
              <a:buNone/>
            </a:pPr>
            <a:r>
              <a:rPr lang="en-US" dirty="0" smtClean="0"/>
              <a:t>		Scoop </a:t>
            </a:r>
            <a:r>
              <a:rPr lang="en-US" dirty="0"/>
              <a:t>IT – Fran Hughes (Catholic Education Services)</a:t>
            </a:r>
          </a:p>
          <a:p>
            <a:pPr marL="0" indent="0">
              <a:buNone/>
            </a:pPr>
            <a:r>
              <a:rPr lang="en-US" dirty="0"/>
              <a:t>2.50		Evaluation / Wrap Up/ Next Meeting?</a:t>
            </a:r>
          </a:p>
          <a:p>
            <a:pPr marL="0" indent="0">
              <a:buNone/>
            </a:pPr>
            <a:r>
              <a:rPr lang="en-US" dirty="0"/>
              <a:t>		</a:t>
            </a:r>
          </a:p>
          <a:p>
            <a:endParaRPr lang="en-US" dirty="0"/>
          </a:p>
        </p:txBody>
      </p:sp>
    </p:spTree>
    <p:extLst>
      <p:ext uri="{BB962C8B-B14F-4D97-AF65-F5344CB8AC3E}">
        <p14:creationId xmlns:p14="http://schemas.microsoft.com/office/powerpoint/2010/main" val="7614210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Scoop It</a:t>
            </a:r>
            <a:endParaRPr lang="en-US" dirty="0"/>
          </a:p>
        </p:txBody>
      </p:sp>
      <p:pic>
        <p:nvPicPr>
          <p:cNvPr id="4" name="Content Placeholder 3" descr="Screen Shot 2012-03-27 at 12.20.09 AM.png"/>
          <p:cNvPicPr>
            <a:picLocks noGrp="1" noChangeAspect="1"/>
          </p:cNvPicPr>
          <p:nvPr>
            <p:ph idx="1"/>
          </p:nvPr>
        </p:nvPicPr>
        <p:blipFill>
          <a:blip r:embed="rId2">
            <a:extLst>
              <a:ext uri="{28A0092B-C50C-407E-A947-70E740481C1C}">
                <a14:useLocalDpi xmlns:a14="http://schemas.microsoft.com/office/drawing/2010/main" val="0"/>
              </a:ext>
            </a:extLst>
          </a:blip>
          <a:srcRect t="11632" b="11632"/>
          <a:stretch>
            <a:fillRect/>
          </a:stretch>
        </p:blipFill>
        <p:spPr/>
      </p:pic>
      <p:sp>
        <p:nvSpPr>
          <p:cNvPr id="5" name="TextBox 4"/>
          <p:cNvSpPr txBox="1"/>
          <p:nvPr/>
        </p:nvSpPr>
        <p:spPr>
          <a:xfrm>
            <a:off x="923539" y="5838635"/>
            <a:ext cx="4742029" cy="369332"/>
          </a:xfrm>
          <a:prstGeom prst="rect">
            <a:avLst/>
          </a:prstGeom>
          <a:noFill/>
        </p:spPr>
        <p:txBody>
          <a:bodyPr wrap="none" rtlCol="0">
            <a:spAutoFit/>
          </a:bodyPr>
          <a:lstStyle/>
          <a:p>
            <a:r>
              <a:rPr lang="en-US" dirty="0">
                <a:hlinkClick r:id="rId3"/>
              </a:rPr>
              <a:t>http://www.youtube.com/watch?v=</a:t>
            </a:r>
            <a:r>
              <a:rPr lang="en-US" dirty="0" smtClean="0">
                <a:hlinkClick r:id="rId3"/>
              </a:rPr>
              <a:t>Bnr6QKKcsII</a:t>
            </a:r>
            <a:r>
              <a:rPr lang="en-US" dirty="0" smtClean="0"/>
              <a:t> </a:t>
            </a:r>
            <a:endParaRPr lang="en-US" dirty="0"/>
          </a:p>
        </p:txBody>
      </p:sp>
    </p:spTree>
    <p:extLst>
      <p:ext uri="{BB962C8B-B14F-4D97-AF65-F5344CB8AC3E}">
        <p14:creationId xmlns:p14="http://schemas.microsoft.com/office/powerpoint/2010/main" val="24396102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QR Codes</a:t>
            </a:r>
            <a:endParaRPr lang="en-US" dirty="0">
              <a:solidFill>
                <a:srgbClr val="FFFFFF"/>
              </a:solidFill>
            </a:endParaRPr>
          </a:p>
        </p:txBody>
      </p:sp>
      <p:sp>
        <p:nvSpPr>
          <p:cNvPr id="3" name="Content Placeholder 2"/>
          <p:cNvSpPr>
            <a:spLocks noGrp="1"/>
          </p:cNvSpPr>
          <p:nvPr>
            <p:ph idx="1"/>
          </p:nvPr>
        </p:nvSpPr>
        <p:spPr>
          <a:xfrm>
            <a:off x="457200" y="1600200"/>
            <a:ext cx="4459514" cy="4525963"/>
          </a:xfrm>
        </p:spPr>
        <p:txBody>
          <a:bodyPr>
            <a:normAutofit lnSpcReduction="10000"/>
          </a:bodyPr>
          <a:lstStyle/>
          <a:p>
            <a:pPr marL="0" indent="0">
              <a:buNone/>
            </a:pPr>
            <a:r>
              <a:rPr lang="en-US" dirty="0" smtClean="0">
                <a:solidFill>
                  <a:srgbClr val="FFFFFF"/>
                </a:solidFill>
                <a:hlinkClick r:id="rId3"/>
              </a:rPr>
              <a:t>What are they?</a:t>
            </a:r>
            <a:endParaRPr lang="en-US" dirty="0" smtClean="0">
              <a:solidFill>
                <a:srgbClr val="FFFFFF"/>
              </a:solidFill>
            </a:endParaRPr>
          </a:p>
          <a:p>
            <a:pPr marL="0" indent="0">
              <a:buNone/>
            </a:pPr>
            <a:endParaRPr lang="en-US" dirty="0" smtClean="0">
              <a:solidFill>
                <a:srgbClr val="FFFFFF"/>
              </a:solidFill>
            </a:endParaRPr>
          </a:p>
          <a:p>
            <a:pPr marL="0" indent="0">
              <a:buNone/>
            </a:pPr>
            <a:r>
              <a:rPr lang="en-US" dirty="0" smtClean="0">
                <a:solidFill>
                  <a:srgbClr val="FFFFFF"/>
                </a:solidFill>
              </a:rPr>
              <a:t>How do you read them?</a:t>
            </a:r>
            <a:endParaRPr lang="en-US" dirty="0">
              <a:solidFill>
                <a:srgbClr val="FFFFFF"/>
              </a:solidFill>
            </a:endParaRPr>
          </a:p>
          <a:p>
            <a:pPr marL="0" indent="0">
              <a:buNone/>
            </a:pPr>
            <a:endParaRPr lang="en-US" dirty="0" smtClean="0">
              <a:solidFill>
                <a:srgbClr val="FFFFFF"/>
              </a:solidFill>
            </a:endParaRPr>
          </a:p>
          <a:p>
            <a:pPr marL="0" indent="0">
              <a:buNone/>
            </a:pPr>
            <a:r>
              <a:rPr lang="en-US" dirty="0" smtClean="0">
                <a:solidFill>
                  <a:srgbClr val="FFFFFF"/>
                </a:solidFill>
              </a:rPr>
              <a:t>How are teacher librarians using them?</a:t>
            </a:r>
          </a:p>
          <a:p>
            <a:pPr marL="0" indent="0">
              <a:buNone/>
            </a:pPr>
            <a:endParaRPr lang="en-US" dirty="0">
              <a:solidFill>
                <a:srgbClr val="FFFFFF"/>
              </a:solidFill>
            </a:endParaRPr>
          </a:p>
          <a:p>
            <a:pPr marL="0" indent="0">
              <a:buNone/>
            </a:pPr>
            <a:r>
              <a:rPr lang="en-US" dirty="0" smtClean="0">
                <a:solidFill>
                  <a:srgbClr val="FFFFFF"/>
                </a:solidFill>
              </a:rPr>
              <a:t>How do I make them?</a:t>
            </a:r>
            <a:endParaRPr lang="en-US" dirty="0">
              <a:solidFill>
                <a:srgbClr val="FFFFFF"/>
              </a:solidFill>
            </a:endParaRPr>
          </a:p>
        </p:txBody>
      </p:sp>
      <p:pic>
        <p:nvPicPr>
          <p:cNvPr id="4" name="Picture 3"/>
          <p:cNvPicPr>
            <a:picLocks noChangeAspect="1"/>
          </p:cNvPicPr>
          <p:nvPr/>
        </p:nvPicPr>
        <p:blipFill>
          <a:blip r:embed="rId4"/>
          <a:stretch>
            <a:fillRect/>
          </a:stretch>
        </p:blipFill>
        <p:spPr>
          <a:xfrm>
            <a:off x="4572000" y="1417638"/>
            <a:ext cx="4368800" cy="4368800"/>
          </a:xfrm>
          <a:prstGeom prst="rect">
            <a:avLst/>
          </a:prstGeom>
        </p:spPr>
      </p:pic>
    </p:spTree>
    <p:extLst>
      <p:ext uri="{BB962C8B-B14F-4D97-AF65-F5344CB8AC3E}">
        <p14:creationId xmlns:p14="http://schemas.microsoft.com/office/powerpoint/2010/main" val="13785870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46" y="246452"/>
            <a:ext cx="7000599" cy="920433"/>
          </a:xfrm>
        </p:spPr>
        <p:txBody>
          <a:bodyPr/>
          <a:lstStyle/>
          <a:p>
            <a:pPr marL="0" indent="0">
              <a:buNone/>
            </a:pPr>
            <a:r>
              <a:rPr lang="en-US" dirty="0" smtClean="0">
                <a:solidFill>
                  <a:schemeClr val="bg1"/>
                </a:solidFill>
              </a:rPr>
              <a:t>How are teacher librarians using them?</a:t>
            </a:r>
          </a:p>
        </p:txBody>
      </p:sp>
      <p:sp>
        <p:nvSpPr>
          <p:cNvPr id="5" name="Rectangle 4"/>
          <p:cNvSpPr/>
          <p:nvPr/>
        </p:nvSpPr>
        <p:spPr>
          <a:xfrm>
            <a:off x="164847" y="3546782"/>
            <a:ext cx="7409626" cy="1107996"/>
          </a:xfrm>
          <a:prstGeom prst="rect">
            <a:avLst/>
          </a:prstGeom>
        </p:spPr>
        <p:txBody>
          <a:bodyPr wrap="square">
            <a:spAutoFit/>
          </a:bodyPr>
          <a:lstStyle/>
          <a:p>
            <a:r>
              <a:rPr lang="en-US" sz="2400" b="1" dirty="0" smtClean="0">
                <a:solidFill>
                  <a:schemeClr val="bg1"/>
                </a:solidFill>
              </a:rPr>
              <a:t>How do you deliver your library orientation lessons now?</a:t>
            </a:r>
          </a:p>
          <a:p>
            <a:pPr marL="285750" indent="-285750">
              <a:buFontTx/>
              <a:buChar char="-"/>
            </a:pPr>
            <a:endParaRPr lang="en-US" dirty="0">
              <a:solidFill>
                <a:schemeClr val="bg1"/>
              </a:solidFill>
            </a:endParaRPr>
          </a:p>
        </p:txBody>
      </p:sp>
      <p:pic>
        <p:nvPicPr>
          <p:cNvPr id="7" name="Picture 6"/>
          <p:cNvPicPr>
            <a:picLocks noChangeAspect="1"/>
          </p:cNvPicPr>
          <p:nvPr/>
        </p:nvPicPr>
        <p:blipFill>
          <a:blip r:embed="rId3"/>
          <a:stretch>
            <a:fillRect/>
          </a:stretch>
        </p:blipFill>
        <p:spPr>
          <a:xfrm>
            <a:off x="164847" y="1166885"/>
            <a:ext cx="6609046" cy="2207421"/>
          </a:xfrm>
          <a:prstGeom prst="rect">
            <a:avLst/>
          </a:prstGeom>
        </p:spPr>
      </p:pic>
      <p:pic>
        <p:nvPicPr>
          <p:cNvPr id="8" name="Picture 7"/>
          <p:cNvPicPr>
            <a:picLocks noChangeAspect="1"/>
          </p:cNvPicPr>
          <p:nvPr/>
        </p:nvPicPr>
        <p:blipFill>
          <a:blip r:embed="rId4"/>
          <a:stretch>
            <a:fillRect/>
          </a:stretch>
        </p:blipFill>
        <p:spPr>
          <a:xfrm>
            <a:off x="7165445" y="0"/>
            <a:ext cx="1975693" cy="6858000"/>
          </a:xfrm>
          <a:prstGeom prst="rect">
            <a:avLst/>
          </a:prstGeom>
        </p:spPr>
      </p:pic>
      <p:sp>
        <p:nvSpPr>
          <p:cNvPr id="9" name="TextBox 8"/>
          <p:cNvSpPr txBox="1"/>
          <p:nvPr/>
        </p:nvSpPr>
        <p:spPr>
          <a:xfrm>
            <a:off x="164847" y="4654778"/>
            <a:ext cx="7409626" cy="1938992"/>
          </a:xfrm>
          <a:prstGeom prst="rect">
            <a:avLst/>
          </a:prstGeom>
          <a:noFill/>
        </p:spPr>
        <p:txBody>
          <a:bodyPr wrap="square" rtlCol="0">
            <a:spAutoFit/>
          </a:bodyPr>
          <a:lstStyle/>
          <a:p>
            <a:r>
              <a:rPr lang="en-US" sz="2400" i="1" dirty="0" smtClean="0">
                <a:solidFill>
                  <a:schemeClr val="bg1"/>
                </a:solidFill>
              </a:rPr>
              <a:t>“Our </a:t>
            </a:r>
            <a:r>
              <a:rPr lang="en-US" sz="2400" i="1" dirty="0">
                <a:solidFill>
                  <a:schemeClr val="bg1"/>
                </a:solidFill>
              </a:rPr>
              <a:t>awesome ESOL kids were challenged to work in 2 teams to answer clues for a QR Code Quest! Lessons &amp; worksheets can be found on my wiki - take, use, share</a:t>
            </a:r>
            <a:r>
              <a:rPr lang="en-US" sz="2400" i="1" dirty="0" smtClean="0">
                <a:solidFill>
                  <a:schemeClr val="bg1"/>
                </a:solidFill>
              </a:rPr>
              <a:t>!” </a:t>
            </a:r>
            <a:endParaRPr lang="en-US" sz="2400" i="1" dirty="0">
              <a:solidFill>
                <a:schemeClr val="bg1"/>
              </a:solidFill>
            </a:endParaRPr>
          </a:p>
          <a:p>
            <a:endParaRPr lang="en-US" sz="2400" dirty="0">
              <a:solidFill>
                <a:schemeClr val="bg1"/>
              </a:solidFill>
            </a:endParaRPr>
          </a:p>
          <a:p>
            <a:r>
              <a:rPr lang="en-US" sz="2400" dirty="0">
                <a:solidFill>
                  <a:schemeClr val="bg1"/>
                </a:solidFill>
                <a:hlinkClick r:id="rId5"/>
              </a:rPr>
              <a:t>thedaringlibrarian.wikispaces.com/QR_Cod e_Quest</a:t>
            </a:r>
            <a:endParaRPr lang="en-US" sz="2400" dirty="0">
              <a:solidFill>
                <a:schemeClr val="bg1"/>
              </a:solidFill>
            </a:endParaRPr>
          </a:p>
        </p:txBody>
      </p:sp>
    </p:spTree>
    <p:extLst>
      <p:ext uri="{BB962C8B-B14F-4D97-AF65-F5344CB8AC3E}">
        <p14:creationId xmlns:p14="http://schemas.microsoft.com/office/powerpoint/2010/main" val="14969780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199" y="6076019"/>
            <a:ext cx="7970095" cy="369332"/>
          </a:xfrm>
          <a:prstGeom prst="rect">
            <a:avLst/>
          </a:prstGeom>
        </p:spPr>
        <p:txBody>
          <a:bodyPr wrap="square">
            <a:spAutoFit/>
          </a:bodyPr>
          <a:lstStyle/>
          <a:p>
            <a:r>
              <a:rPr lang="en-US" u="sng" dirty="0">
                <a:hlinkClick r:id="rId2"/>
              </a:rPr>
              <a:t>http://yourteacherlibrarian.wikispaces.com/Are+You+Ready?#tl-776a1a04</a:t>
            </a:r>
          </a:p>
        </p:txBody>
      </p:sp>
      <p:pic>
        <p:nvPicPr>
          <p:cNvPr id="6" name="Picture 5" descr="Screen Shot 2012-03-29 at 4.01.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3363"/>
            <a:ext cx="9144000" cy="4850190"/>
          </a:xfrm>
          <a:prstGeom prst="rect">
            <a:avLst/>
          </a:prstGeom>
        </p:spPr>
      </p:pic>
    </p:spTree>
    <p:extLst>
      <p:ext uri="{BB962C8B-B14F-4D97-AF65-F5344CB8AC3E}">
        <p14:creationId xmlns:p14="http://schemas.microsoft.com/office/powerpoint/2010/main" val="871942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9930" y="226202"/>
            <a:ext cx="6752802" cy="6005623"/>
          </a:xfrm>
          <a:prstGeom prst="rect">
            <a:avLst/>
          </a:prstGeom>
        </p:spPr>
      </p:pic>
      <p:sp>
        <p:nvSpPr>
          <p:cNvPr id="5" name="Rectangle 4"/>
          <p:cNvSpPr/>
          <p:nvPr/>
        </p:nvSpPr>
        <p:spPr>
          <a:xfrm>
            <a:off x="0" y="6231825"/>
            <a:ext cx="9144000" cy="584776"/>
          </a:xfrm>
          <a:prstGeom prst="rect">
            <a:avLst/>
          </a:prstGeom>
        </p:spPr>
        <p:txBody>
          <a:bodyPr wrap="square">
            <a:spAutoFit/>
          </a:bodyPr>
          <a:lstStyle/>
          <a:p>
            <a:r>
              <a:rPr lang="en-US" sz="1600" dirty="0">
                <a:solidFill>
                  <a:srgbClr val="FFFFFF"/>
                </a:solidFill>
              </a:rPr>
              <a:t>You are currently viewing </a:t>
            </a:r>
            <a:r>
              <a:rPr lang="en-US" sz="1600" b="1" dirty="0">
                <a:solidFill>
                  <a:srgbClr val="FFFFFF"/>
                </a:solidFill>
              </a:rPr>
              <a:t>441b0_milwaukee-public-library</a:t>
            </a:r>
            <a:r>
              <a:rPr lang="en-US" sz="1600" dirty="0">
                <a:solidFill>
                  <a:srgbClr val="FFFFFF"/>
                </a:solidFill>
              </a:rPr>
              <a:t> </a:t>
            </a:r>
            <a:r>
              <a:rPr lang="en-US" sz="1600" dirty="0" smtClean="0">
                <a:solidFill>
                  <a:srgbClr val="FFFFFF"/>
                </a:solidFill>
              </a:rPr>
              <a:t>from </a:t>
            </a:r>
            <a:r>
              <a:rPr lang="en-US" sz="1600" dirty="0" smtClean="0">
                <a:solidFill>
                  <a:srgbClr val="FFFFFF"/>
                </a:solidFill>
                <a:hlinkClick r:id="rId3"/>
              </a:rPr>
              <a:t>Marketing </a:t>
            </a:r>
            <a:r>
              <a:rPr lang="en-US" sz="1600" dirty="0">
                <a:solidFill>
                  <a:srgbClr val="FFFFFF"/>
                </a:solidFill>
                <a:hlinkClick r:id="rId3"/>
              </a:rPr>
              <a:t>in the library at </a:t>
            </a:r>
            <a:r>
              <a:rPr lang="en-US" sz="1600" dirty="0">
                <a:solidFill>
                  <a:srgbClr val="FFFFFF"/>
                </a:solidFill>
                <a:hlinkClick r:id="rId4"/>
              </a:rPr>
              <a:t>Hack Library School.</a:t>
            </a:r>
            <a:endParaRPr lang="en-US" sz="1600" dirty="0">
              <a:solidFill>
                <a:srgbClr val="FFFFFF"/>
              </a:solidFill>
            </a:endParaRPr>
          </a:p>
        </p:txBody>
      </p:sp>
    </p:spTree>
    <p:extLst>
      <p:ext uri="{BB962C8B-B14F-4D97-AF65-F5344CB8AC3E}">
        <p14:creationId xmlns:p14="http://schemas.microsoft.com/office/powerpoint/2010/main" val="319593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76700" cy="1143000"/>
          </a:xfrm>
        </p:spPr>
        <p:txBody>
          <a:bodyPr/>
          <a:lstStyle/>
          <a:p>
            <a:pPr algn="l"/>
            <a:r>
              <a:rPr lang="en-US" i="1" dirty="0" err="1" smtClean="0"/>
              <a:t>HoverCam</a:t>
            </a:r>
            <a:r>
              <a:rPr lang="en-US" i="1" dirty="0" smtClean="0"/>
              <a:t> Kudos</a:t>
            </a:r>
            <a:endParaRPr lang="en-US" i="1" dirty="0"/>
          </a:p>
        </p:txBody>
      </p:sp>
      <p:pic>
        <p:nvPicPr>
          <p:cNvPr id="4" name="Picture 3" descr="Screen Shot 2012-03-24 at 11.00.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6527255" cy="3983247"/>
          </a:xfrm>
          <a:prstGeom prst="rect">
            <a:avLst/>
          </a:prstGeom>
        </p:spPr>
      </p:pic>
      <p:sp>
        <p:nvSpPr>
          <p:cNvPr id="5" name="TextBox 4"/>
          <p:cNvSpPr txBox="1"/>
          <p:nvPr/>
        </p:nvSpPr>
        <p:spPr>
          <a:xfrm>
            <a:off x="6527255" y="2871973"/>
            <a:ext cx="2159545" cy="1754327"/>
          </a:xfrm>
          <a:prstGeom prst="rect">
            <a:avLst/>
          </a:prstGeom>
          <a:noFill/>
        </p:spPr>
        <p:txBody>
          <a:bodyPr wrap="square" rtlCol="0">
            <a:spAutoFit/>
          </a:bodyPr>
          <a:lstStyle/>
          <a:p>
            <a:r>
              <a:rPr lang="en-US" dirty="0" err="1" smtClean="0"/>
              <a:t>Communicatiing</a:t>
            </a:r>
            <a:endParaRPr lang="en-US" dirty="0" smtClean="0"/>
          </a:p>
          <a:p>
            <a:r>
              <a:rPr lang="en-US" dirty="0" smtClean="0"/>
              <a:t>Sharing</a:t>
            </a:r>
          </a:p>
          <a:p>
            <a:r>
              <a:rPr lang="en-US" dirty="0" smtClean="0"/>
              <a:t>Demonstrating</a:t>
            </a:r>
          </a:p>
          <a:p>
            <a:r>
              <a:rPr lang="en-US" dirty="0" smtClean="0"/>
              <a:t>Explaining</a:t>
            </a:r>
          </a:p>
          <a:p>
            <a:r>
              <a:rPr lang="en-US" dirty="0" smtClean="0"/>
              <a:t>Close up</a:t>
            </a:r>
          </a:p>
          <a:p>
            <a:endParaRPr lang="en-US" dirty="0"/>
          </a:p>
        </p:txBody>
      </p:sp>
      <p:sp>
        <p:nvSpPr>
          <p:cNvPr id="6" name="Rectangle 5"/>
          <p:cNvSpPr/>
          <p:nvPr/>
        </p:nvSpPr>
        <p:spPr>
          <a:xfrm>
            <a:off x="310552" y="5806708"/>
            <a:ext cx="7853283" cy="369332"/>
          </a:xfrm>
          <a:prstGeom prst="rect">
            <a:avLst/>
          </a:prstGeom>
        </p:spPr>
        <p:txBody>
          <a:bodyPr wrap="square">
            <a:spAutoFit/>
          </a:bodyPr>
          <a:lstStyle/>
          <a:p>
            <a:r>
              <a:rPr lang="en-US" dirty="0">
                <a:hlinkClick r:id="rId4"/>
              </a:rPr>
              <a:t>http://www.youtube.com/watch?v=dNzjT3pFnfU&amp;feature=</a:t>
            </a:r>
            <a:r>
              <a:rPr lang="en-US" dirty="0" smtClean="0">
                <a:hlinkClick r:id="rId4"/>
              </a:rPr>
              <a:t>related</a:t>
            </a:r>
            <a:r>
              <a:rPr lang="en-US" dirty="0" smtClean="0"/>
              <a:t> </a:t>
            </a:r>
            <a:endParaRPr lang="en-US" dirty="0"/>
          </a:p>
        </p:txBody>
      </p:sp>
      <p:sp>
        <p:nvSpPr>
          <p:cNvPr id="3" name="TextBox 2"/>
          <p:cNvSpPr txBox="1"/>
          <p:nvPr/>
        </p:nvSpPr>
        <p:spPr>
          <a:xfrm>
            <a:off x="6527254" y="127000"/>
            <a:ext cx="2438945" cy="1477328"/>
          </a:xfrm>
          <a:prstGeom prst="rect">
            <a:avLst/>
          </a:prstGeom>
          <a:noFill/>
        </p:spPr>
        <p:txBody>
          <a:bodyPr wrap="square" rtlCol="0">
            <a:spAutoFit/>
          </a:bodyPr>
          <a:lstStyle/>
          <a:p>
            <a:r>
              <a:rPr lang="en-US" dirty="0" smtClean="0"/>
              <a:t>Features</a:t>
            </a:r>
          </a:p>
          <a:p>
            <a:r>
              <a:rPr lang="en-US" dirty="0" smtClean="0"/>
              <a:t>2 cameras</a:t>
            </a:r>
            <a:r>
              <a:rPr lang="en-US" dirty="0"/>
              <a:t>, allowing Picture-in-Picture recording and use as a webcam</a:t>
            </a:r>
            <a:r>
              <a:rPr lang="en-US" dirty="0" smtClean="0"/>
              <a:t>. </a:t>
            </a:r>
            <a:endParaRPr lang="en-US" dirty="0"/>
          </a:p>
        </p:txBody>
      </p:sp>
    </p:spTree>
    <p:extLst>
      <p:ext uri="{BB962C8B-B14F-4D97-AF65-F5344CB8AC3E}">
        <p14:creationId xmlns:p14="http://schemas.microsoft.com/office/powerpoint/2010/main" val="23683538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949" y="3252197"/>
            <a:ext cx="6963336" cy="3089325"/>
          </a:xfrm>
        </p:spPr>
        <p:txBody>
          <a:bodyPr>
            <a:noAutofit/>
          </a:bodyPr>
          <a:lstStyle/>
          <a:p>
            <a:pPr marL="0" indent="0">
              <a:buNone/>
            </a:pPr>
            <a:r>
              <a:rPr lang="en-US" sz="3600" b="1" i="1" dirty="0" smtClean="0"/>
              <a:t>What is happening @ your library and school?</a:t>
            </a:r>
          </a:p>
          <a:p>
            <a:pPr marL="0" indent="0">
              <a:buNone/>
            </a:pPr>
            <a:endParaRPr lang="en-US" sz="3600" b="1" dirty="0" smtClean="0"/>
          </a:p>
          <a:p>
            <a:pPr marL="0" indent="0">
              <a:buNone/>
            </a:pPr>
            <a:r>
              <a:rPr lang="en-US" sz="3600" b="1" i="1" dirty="0" smtClean="0"/>
              <a:t>How is your school creating interest and hype about reading?</a:t>
            </a:r>
            <a:endParaRPr lang="en-US" sz="3600" b="1" i="1" dirty="0"/>
          </a:p>
        </p:txBody>
      </p:sp>
      <p:sp>
        <p:nvSpPr>
          <p:cNvPr id="9" name="Rectangle 8"/>
          <p:cNvSpPr/>
          <p:nvPr/>
        </p:nvSpPr>
        <p:spPr>
          <a:xfrm rot="16200000">
            <a:off x="-3055483" y="3075058"/>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pic>
        <p:nvPicPr>
          <p:cNvPr id="2" name="Picture 1" descr="LTRGreencentrePurplepeta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386" y="118853"/>
            <a:ext cx="6300216" cy="3133344"/>
          </a:xfrm>
          <a:prstGeom prst="rect">
            <a:avLst/>
          </a:prstGeom>
        </p:spPr>
      </p:pic>
    </p:spTree>
    <p:extLst>
      <p:ext uri="{BB962C8B-B14F-4D97-AF65-F5344CB8AC3E}">
        <p14:creationId xmlns:p14="http://schemas.microsoft.com/office/powerpoint/2010/main" val="13609125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igs my hart"/>
                <a:cs typeface="Digs my hart"/>
              </a:rPr>
              <a:t>NYOR </a:t>
            </a:r>
            <a:r>
              <a:rPr lang="en-US" dirty="0" smtClean="0">
                <a:latin typeface="Digs my hart"/>
                <a:cs typeface="Digs my hart"/>
                <a:hlinkClick r:id="rId2"/>
              </a:rPr>
              <a:t>You Tube </a:t>
            </a:r>
            <a:r>
              <a:rPr lang="en-US" dirty="0" smtClean="0">
                <a:latin typeface="Digs my hart"/>
                <a:cs typeface="Digs my hart"/>
              </a:rPr>
              <a:t>Channel</a:t>
            </a:r>
            <a:endParaRPr lang="en-US" dirty="0">
              <a:latin typeface="Digs my hart"/>
              <a:cs typeface="Digs my hart"/>
            </a:endParaRPr>
          </a:p>
        </p:txBody>
      </p:sp>
      <p:pic>
        <p:nvPicPr>
          <p:cNvPr id="4" name="Content Placeholder 3" descr="Screen Shot 2012-03-17 at 1.31.48 PM.png">
            <a:hlinkClick r:id="rId2"/>
          </p:cNvPr>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774692" y="1600200"/>
            <a:ext cx="8229600" cy="4525963"/>
          </a:xfrm>
        </p:spPr>
      </p:pic>
      <p:sp>
        <p:nvSpPr>
          <p:cNvPr id="5" name="Rectangle 4"/>
          <p:cNvSpPr/>
          <p:nvPr/>
        </p:nvSpPr>
        <p:spPr>
          <a:xfrm rot="16200000">
            <a:off x="-3071167" y="3059392"/>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092236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60715"/>
            <a:ext cx="5305863" cy="369332"/>
          </a:xfrm>
          <a:prstGeom prst="rect">
            <a:avLst/>
          </a:prstGeom>
        </p:spPr>
        <p:txBody>
          <a:bodyPr wrap="square">
            <a:spAutoFit/>
          </a:bodyPr>
          <a:lstStyle/>
          <a:p>
            <a:r>
              <a:rPr lang="en-US" dirty="0">
                <a:hlinkClick r:id="rId3"/>
              </a:rPr>
              <a:t>http://stfdssc.twbceo.cmeweb.libcode.com.au</a:t>
            </a:r>
            <a:r>
              <a:rPr lang="en-US" dirty="0" smtClean="0">
                <a:hlinkClick r:id="rId3"/>
              </a:rPr>
              <a:t>/</a:t>
            </a:r>
            <a:r>
              <a:rPr lang="en-US" dirty="0" smtClean="0"/>
              <a:t>  </a:t>
            </a:r>
            <a:endParaRPr lang="en-US" dirty="0"/>
          </a:p>
        </p:txBody>
      </p:sp>
      <p:pic>
        <p:nvPicPr>
          <p:cNvPr id="7" name="Picture 6" descr="Screen Shot 2012-03-24 at 10.52.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922448"/>
          </a:xfrm>
          <a:prstGeom prst="rect">
            <a:avLst/>
          </a:prstGeom>
        </p:spPr>
      </p:pic>
    </p:spTree>
    <p:extLst>
      <p:ext uri="{BB962C8B-B14F-4D97-AF65-F5344CB8AC3E}">
        <p14:creationId xmlns:p14="http://schemas.microsoft.com/office/powerpoint/2010/main" val="169375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698" y="274638"/>
            <a:ext cx="7719101" cy="1143000"/>
          </a:xfrm>
        </p:spPr>
        <p:txBody>
          <a:bodyPr>
            <a:noAutofit/>
          </a:bodyPr>
          <a:lstStyle/>
          <a:p>
            <a:pPr algn="l"/>
            <a:r>
              <a:rPr lang="en-US" sz="3200" dirty="0"/>
              <a:t>Grandparents Day story time, classic picture stories (Devonshire tea)</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14342" y="2799624"/>
            <a:ext cx="9144000" cy="3196167"/>
          </a:xfrm>
        </p:spPr>
      </p:pic>
      <p:sp>
        <p:nvSpPr>
          <p:cNvPr id="4" name="Title 1"/>
          <p:cNvSpPr txBox="1">
            <a:spLocks/>
          </p:cNvSpPr>
          <p:nvPr/>
        </p:nvSpPr>
        <p:spPr>
          <a:xfrm>
            <a:off x="457200" y="153177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Edwardian Script ITC"/>
                <a:cs typeface="Edwardian Script ITC"/>
              </a:rPr>
              <a:t>High Tea in the Library</a:t>
            </a:r>
            <a:endParaRPr lang="en-US" sz="7200" dirty="0">
              <a:latin typeface="Edwardian Script ITC"/>
              <a:cs typeface="Edwardian Script ITC"/>
            </a:endParaRPr>
          </a:p>
        </p:txBody>
      </p:sp>
      <p:sp>
        <p:nvSpPr>
          <p:cNvPr id="6" name="TextBox 5"/>
          <p:cNvSpPr txBox="1"/>
          <p:nvPr/>
        </p:nvSpPr>
        <p:spPr>
          <a:xfrm>
            <a:off x="4586342" y="6207506"/>
            <a:ext cx="4557658" cy="553998"/>
          </a:xfrm>
          <a:prstGeom prst="rect">
            <a:avLst/>
          </a:prstGeom>
          <a:noFill/>
        </p:spPr>
        <p:txBody>
          <a:bodyPr wrap="none" rtlCol="0">
            <a:spAutoFit/>
          </a:bodyPr>
          <a:lstStyle/>
          <a:p>
            <a:r>
              <a:rPr lang="en-US" sz="1000" dirty="0" smtClean="0"/>
              <a:t>Copied under </a:t>
            </a:r>
            <a:r>
              <a:rPr lang="en-US" sz="1000" dirty="0" err="1" smtClean="0"/>
              <a:t>PartVB</a:t>
            </a:r>
            <a:r>
              <a:rPr lang="en-US" sz="1000" dirty="0" smtClean="0"/>
              <a:t>: “Afternoon </a:t>
            </a:r>
            <a:r>
              <a:rPr lang="en-US" sz="1000" dirty="0"/>
              <a:t>Tea in the Library </a:t>
            </a:r>
            <a:r>
              <a:rPr lang="en-US" sz="1000" dirty="0" smtClean="0"/>
              <a:t>Bar”</a:t>
            </a:r>
            <a:r>
              <a:rPr lang="en-US" sz="1000" dirty="0"/>
              <a:t>	</a:t>
            </a:r>
          </a:p>
          <a:p>
            <a:r>
              <a:rPr lang="en-US" sz="1000" dirty="0" smtClean="0">
                <a:hlinkClick r:id="rId3"/>
              </a:rPr>
              <a:t>http</a:t>
            </a:r>
            <a:r>
              <a:rPr lang="en-US" sz="1000" dirty="0">
                <a:hlinkClick r:id="rId3"/>
              </a:rPr>
              <a:t>://www.fairmont.com/royalyork/GuestServices/Restaurants/</a:t>
            </a:r>
            <a:r>
              <a:rPr lang="en-US" sz="1000" dirty="0" smtClean="0">
                <a:hlinkClick r:id="rId3"/>
              </a:rPr>
              <a:t>AfternoonTea.htm</a:t>
            </a:r>
            <a:r>
              <a:rPr lang="en-US" sz="1000" dirty="0" smtClean="0"/>
              <a:t> </a:t>
            </a:r>
          </a:p>
          <a:p>
            <a:r>
              <a:rPr lang="en-US" sz="1000" dirty="0" smtClean="0"/>
              <a:t>accessed 17 March 2012  </a:t>
            </a:r>
            <a:endParaRPr lang="en-US" sz="1000" dirty="0"/>
          </a:p>
        </p:txBody>
      </p:sp>
      <p:sp>
        <p:nvSpPr>
          <p:cNvPr id="7" name="Rectangle 6"/>
          <p:cNvSpPr/>
          <p:nvPr/>
        </p:nvSpPr>
        <p:spPr>
          <a:xfrm rot="16200000">
            <a:off x="-3071167" y="3059392"/>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240476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7000" y="1790700"/>
            <a:ext cx="6350000" cy="3276600"/>
          </a:xfrm>
          <a:prstGeom prst="rect">
            <a:avLst/>
          </a:prstGeom>
        </p:spPr>
      </p:pic>
      <p:sp>
        <p:nvSpPr>
          <p:cNvPr id="2" name="TextBox 1"/>
          <p:cNvSpPr txBox="1"/>
          <p:nvPr/>
        </p:nvSpPr>
        <p:spPr>
          <a:xfrm>
            <a:off x="2358571" y="6150429"/>
            <a:ext cx="3721767" cy="646331"/>
          </a:xfrm>
          <a:prstGeom prst="rect">
            <a:avLst/>
          </a:prstGeom>
          <a:noFill/>
        </p:spPr>
        <p:txBody>
          <a:bodyPr wrap="none" rtlCol="0">
            <a:spAutoFit/>
          </a:bodyPr>
          <a:lstStyle/>
          <a:p>
            <a:r>
              <a:rPr lang="en-US" dirty="0"/>
              <a:t>Photo credit: CC</a:t>
            </a:r>
            <a:r>
              <a:rPr lang="en-US" b="1" dirty="0"/>
              <a:t> by-</a:t>
            </a:r>
            <a:r>
              <a:rPr lang="en-US" b="1" dirty="0" err="1"/>
              <a:t>nc</a:t>
            </a:r>
            <a:r>
              <a:rPr lang="en-US" b="1" dirty="0"/>
              <a:t>-</a:t>
            </a:r>
            <a:r>
              <a:rPr lang="en-US" b="1" dirty="0" err="1"/>
              <a:t>nd</a:t>
            </a:r>
            <a:r>
              <a:rPr lang="en-US" b="1" dirty="0"/>
              <a:t> </a:t>
            </a:r>
            <a:r>
              <a:rPr lang="da-DK" dirty="0"/>
              <a:t>by </a:t>
            </a:r>
            <a:r>
              <a:rPr lang="da-DK" dirty="0" err="1" smtClean="0"/>
              <a:t>Enokson</a:t>
            </a:r>
            <a:endParaRPr lang="da-DK" dirty="0" smtClean="0"/>
          </a:p>
          <a:p>
            <a:endParaRPr lang="en-US" dirty="0"/>
          </a:p>
        </p:txBody>
      </p:sp>
      <p:sp>
        <p:nvSpPr>
          <p:cNvPr id="5" name="Rectangle 4"/>
          <p:cNvSpPr/>
          <p:nvPr/>
        </p:nvSpPr>
        <p:spPr>
          <a:xfrm rot="16200000">
            <a:off x="-3071167" y="3059392"/>
            <a:ext cx="6858001" cy="707886"/>
          </a:xfrm>
          <a:prstGeom prst="rect">
            <a:avLst/>
          </a:prstGeom>
          <a:solidFill>
            <a:srgbClr val="660066"/>
          </a:solidFill>
        </p:spPr>
        <p:txBody>
          <a:bodyPr wrap="square" lIns="91440" tIns="45720" rIns="91440" bIns="45720">
            <a:spAutoFit/>
          </a:bodyPr>
          <a:lstStyle/>
          <a:p>
            <a:pPr algn="ctr"/>
            <a:r>
              <a:rPr lang="en-AU" sz="4000" b="1" cap="none" spc="0"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National Year of Reading</a:t>
            </a:r>
            <a:endParaRPr lang="en-AU" sz="4000" b="1" cap="none" spc="0"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049466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8348</TotalTime>
  <Words>1460</Words>
  <Application>Microsoft Macintosh PowerPoint</Application>
  <PresentationFormat>On-screen Show (4:3)</PresentationFormat>
  <Paragraphs>251</Paragraphs>
  <Slides>34</Slides>
  <Notes>11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Library    Network Meeting  for TLs &amp; Teachers</vt:lpstr>
      <vt:lpstr>Agenda</vt:lpstr>
      <vt:lpstr>Agenda</vt:lpstr>
      <vt:lpstr>HoverCam Kudos</vt:lpstr>
      <vt:lpstr>PowerPoint Presentation</vt:lpstr>
      <vt:lpstr>NYOR You Tube Channel</vt:lpstr>
      <vt:lpstr>PowerPoint Presentation</vt:lpstr>
      <vt:lpstr>Grandparents Day story time, classic picture stories (Devonshire tea)</vt:lpstr>
      <vt:lpstr>PowerPoint Presentation</vt:lpstr>
      <vt:lpstr>PowerPoint Presentation</vt:lpstr>
      <vt:lpstr>PowerPoint Presentation</vt:lpstr>
      <vt:lpstr>PowerPoint Presentation</vt:lpstr>
      <vt:lpstr>Brown Bag Book Club</vt:lpstr>
      <vt:lpstr>Magpies</vt:lpstr>
      <vt:lpstr>PowerPoint Presentation</vt:lpstr>
      <vt:lpstr>Creating displays …  making signs</vt:lpstr>
      <vt:lpstr>Library Assistant PD</vt:lpstr>
      <vt:lpstr>Library Assistant PD</vt:lpstr>
      <vt:lpstr>Qualification Allowance</vt:lpstr>
      <vt:lpstr>Libcode Library Systems</vt:lpstr>
      <vt:lpstr>Ebooks ?</vt:lpstr>
      <vt:lpstr>Read online: We Give Books</vt:lpstr>
      <vt:lpstr>Make and take</vt:lpstr>
      <vt:lpstr>Audio Books</vt:lpstr>
      <vt:lpstr>PowerPoint Presentation</vt:lpstr>
      <vt:lpstr>Creative Commons Image Search</vt:lpstr>
      <vt:lpstr>PowerPoint Presentation</vt:lpstr>
      <vt:lpstr>16 &amp; 17 April</vt:lpstr>
      <vt:lpstr>Scoop IT</vt:lpstr>
      <vt:lpstr>Scoop It</vt:lpstr>
      <vt:lpstr>QR Codes</vt:lpstr>
      <vt:lpstr>PowerPoint Presentation</vt:lpstr>
      <vt:lpstr>PowerPoint Presentation</vt:lpstr>
      <vt:lpstr>PowerPoint Presentation</vt:lpstr>
    </vt:vector>
  </TitlesOfParts>
  <Company>Catholic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 Hughes</dc:creator>
  <cp:lastModifiedBy>Fran Hughes</cp:lastModifiedBy>
  <cp:revision>34</cp:revision>
  <dcterms:created xsi:type="dcterms:W3CDTF">2012-03-10T23:33:50Z</dcterms:created>
  <dcterms:modified xsi:type="dcterms:W3CDTF">2012-03-29T06:03:15Z</dcterms:modified>
</cp:coreProperties>
</file>